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5"/>
  </p:notesMasterIdLst>
  <p:sldIdLst>
    <p:sldId id="256" r:id="rId2"/>
    <p:sldId id="257" r:id="rId3"/>
    <p:sldId id="280" r:id="rId4"/>
    <p:sldId id="281" r:id="rId5"/>
    <p:sldId id="258" r:id="rId6"/>
    <p:sldId id="259" r:id="rId7"/>
    <p:sldId id="260" r:id="rId8"/>
    <p:sldId id="263" r:id="rId9"/>
    <p:sldId id="267" r:id="rId10"/>
    <p:sldId id="268" r:id="rId11"/>
    <p:sldId id="269" r:id="rId12"/>
    <p:sldId id="270" r:id="rId13"/>
    <p:sldId id="271" r:id="rId14"/>
    <p:sldId id="272" r:id="rId15"/>
    <p:sldId id="292" r:id="rId16"/>
    <p:sldId id="284" r:id="rId17"/>
    <p:sldId id="282" r:id="rId18"/>
    <p:sldId id="279" r:id="rId19"/>
    <p:sldId id="287" r:id="rId20"/>
    <p:sldId id="288" r:id="rId21"/>
    <p:sldId id="289" r:id="rId22"/>
    <p:sldId id="276" r:id="rId23"/>
    <p:sldId id="283" r:id="rId24"/>
    <p:sldId id="277" r:id="rId25"/>
    <p:sldId id="275" r:id="rId26"/>
    <p:sldId id="290" r:id="rId27"/>
    <p:sldId id="273" r:id="rId28"/>
    <p:sldId id="274" r:id="rId29"/>
    <p:sldId id="291" r:id="rId30"/>
    <p:sldId id="278" r:id="rId31"/>
    <p:sldId id="286" r:id="rId32"/>
    <p:sldId id="285" r:id="rId33"/>
    <p:sldId id="26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59" autoAdjust="0"/>
    <p:restoredTop sz="82944" autoAdjust="0"/>
  </p:normalViewPr>
  <p:slideViewPr>
    <p:cSldViewPr snapToGrid="0" showGuides="1">
      <p:cViewPr varScale="1">
        <p:scale>
          <a:sx n="94" d="100"/>
          <a:sy n="94" d="100"/>
        </p:scale>
        <p:origin x="99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6.png"/></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4"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1" Type="http://schemas.openxmlformats.org/officeDocument/2006/relationships/image" Target="../media/image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jpeg"/><Relationship Id="rId5" Type="http://schemas.openxmlformats.org/officeDocument/2006/relationships/image" Target="../media/image26.png"/><Relationship Id="rId4"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39AAFD-C38F-4CAD-8374-D051E2513E7F}"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ro-MD"/>
        </a:p>
      </dgm:t>
    </dgm:pt>
    <dgm:pt modelId="{4C7231A8-FA39-4E59-ADCA-DD13548AC0F2}">
      <dgm:prSet phldrT="[Text]"/>
      <dgm:spPr/>
      <dgm:t>
        <a:bodyPr/>
        <a:lstStyle/>
        <a:p>
          <a:r>
            <a:rPr lang="en-US" dirty="0"/>
            <a:t>How to make a system that will meetup the </a:t>
          </a:r>
          <a:r>
            <a:rPr lang="en-US" dirty="0" err="1"/>
            <a:t>Vipassanā</a:t>
          </a:r>
          <a:r>
            <a:rPr lang="en-US" dirty="0"/>
            <a:t> requirements?</a:t>
          </a:r>
          <a:endParaRPr lang="ro-MD" dirty="0"/>
        </a:p>
      </dgm:t>
    </dgm:pt>
    <dgm:pt modelId="{F8ADF3B5-8FDE-4594-9325-C584AA37419B}" type="parTrans" cxnId="{CF536DB9-1539-402C-B569-157F4469FC29}">
      <dgm:prSet/>
      <dgm:spPr/>
      <dgm:t>
        <a:bodyPr/>
        <a:lstStyle/>
        <a:p>
          <a:endParaRPr lang="ro-MD"/>
        </a:p>
      </dgm:t>
    </dgm:pt>
    <dgm:pt modelId="{1169AA2A-8034-4E67-B328-D876AA5F4352}" type="sibTrans" cxnId="{CF536DB9-1539-402C-B569-157F4469FC29}">
      <dgm:prSet/>
      <dgm:spPr/>
      <dgm:t>
        <a:bodyPr/>
        <a:lstStyle/>
        <a:p>
          <a:endParaRPr lang="ro-MD"/>
        </a:p>
      </dgm:t>
    </dgm:pt>
    <dgm:pt modelId="{33B3A5BA-8E05-4DFE-A2DB-2CEC7E589E4B}">
      <dgm:prSet phldrT="[Text]"/>
      <dgm:spPr/>
      <dgm:t>
        <a:bodyPr/>
        <a:lstStyle/>
        <a:p>
          <a:r>
            <a:rPr lang="en-US" dirty="0"/>
            <a:t>Which programming language is more suitable for building the system?</a:t>
          </a:r>
          <a:endParaRPr lang="ro-MD" dirty="0"/>
        </a:p>
      </dgm:t>
    </dgm:pt>
    <dgm:pt modelId="{A5C46179-B0C9-4229-BA8C-F590CFE61688}" type="parTrans" cxnId="{CD6E8161-847C-42DF-8470-A5390486EE9F}">
      <dgm:prSet/>
      <dgm:spPr/>
      <dgm:t>
        <a:bodyPr/>
        <a:lstStyle/>
        <a:p>
          <a:endParaRPr lang="ro-MD"/>
        </a:p>
      </dgm:t>
    </dgm:pt>
    <dgm:pt modelId="{3B22F452-BADE-417C-991C-173F45B0FB30}" type="sibTrans" cxnId="{CD6E8161-847C-42DF-8470-A5390486EE9F}">
      <dgm:prSet/>
      <dgm:spPr/>
      <dgm:t>
        <a:bodyPr/>
        <a:lstStyle/>
        <a:p>
          <a:endParaRPr lang="ro-MD"/>
        </a:p>
      </dgm:t>
    </dgm:pt>
    <dgm:pt modelId="{D7E05395-2E02-4017-9566-FFDB7391C1EC}">
      <dgm:prSet phldrT="[Text]"/>
      <dgm:spPr/>
      <dgm:t>
        <a:bodyPr/>
        <a:lstStyle/>
        <a:p>
          <a:r>
            <a:rPr lang="en-US" dirty="0"/>
            <a:t>How to make the system maintainable? </a:t>
          </a:r>
          <a:endParaRPr lang="ro-MD" dirty="0"/>
        </a:p>
      </dgm:t>
    </dgm:pt>
    <dgm:pt modelId="{62946F2B-0E33-4609-832B-229F59B66CEF}" type="parTrans" cxnId="{29F1F4B1-18E1-404B-8C2B-E49D1E107528}">
      <dgm:prSet/>
      <dgm:spPr/>
      <dgm:t>
        <a:bodyPr/>
        <a:lstStyle/>
        <a:p>
          <a:endParaRPr lang="ro-MD"/>
        </a:p>
      </dgm:t>
    </dgm:pt>
    <dgm:pt modelId="{0297FA25-9B5B-4D89-8FC9-115754E3A197}" type="sibTrans" cxnId="{29F1F4B1-18E1-404B-8C2B-E49D1E107528}">
      <dgm:prSet/>
      <dgm:spPr/>
      <dgm:t>
        <a:bodyPr/>
        <a:lstStyle/>
        <a:p>
          <a:endParaRPr lang="ro-MD"/>
        </a:p>
      </dgm:t>
    </dgm:pt>
    <dgm:pt modelId="{789C8277-16D6-4743-BDBA-16053A71EF8F}" type="pres">
      <dgm:prSet presAssocID="{2639AAFD-C38F-4CAD-8374-D051E2513E7F}" presName="Name0" presStyleCnt="0">
        <dgm:presLayoutVars>
          <dgm:dir/>
          <dgm:resizeHandles val="exact"/>
        </dgm:presLayoutVars>
      </dgm:prSet>
      <dgm:spPr/>
    </dgm:pt>
    <dgm:pt modelId="{38E09F83-D608-4CEA-BA0F-4836B53878A0}" type="pres">
      <dgm:prSet presAssocID="{4C7231A8-FA39-4E59-ADCA-DD13548AC0F2}" presName="composite" presStyleCnt="0"/>
      <dgm:spPr/>
    </dgm:pt>
    <dgm:pt modelId="{EB58E7DC-068B-4E59-8B34-1A5AFC2EA91B}" type="pres">
      <dgm:prSet presAssocID="{4C7231A8-FA39-4E59-ADCA-DD13548AC0F2}" presName="rect1" presStyleLbl="trAlignAcc1" presStyleIdx="0" presStyleCnt="3">
        <dgm:presLayoutVars>
          <dgm:bulletEnabled val="1"/>
        </dgm:presLayoutVars>
      </dgm:prSet>
      <dgm:spPr/>
    </dgm:pt>
    <dgm:pt modelId="{FD33ED02-17E2-4B89-A81B-734224995213}" type="pres">
      <dgm:prSet presAssocID="{4C7231A8-FA39-4E59-ADCA-DD13548AC0F2}" presName="rect2" presStyleLbl="fgImgPlace1" presStyleIdx="0" presStyleCnt="3"/>
      <dgm:spPr>
        <a:blipFill rotWithShape="1">
          <a:blip xmlns:r="http://schemas.openxmlformats.org/officeDocument/2006/relationships" r:embed="rId1"/>
          <a:stretch>
            <a:fillRect/>
          </a:stretch>
        </a:blipFill>
      </dgm:spPr>
    </dgm:pt>
    <dgm:pt modelId="{1204B25B-2A91-40B3-8E30-C8B8C3C0EAF3}" type="pres">
      <dgm:prSet presAssocID="{1169AA2A-8034-4E67-B328-D876AA5F4352}" presName="sibTrans" presStyleCnt="0"/>
      <dgm:spPr/>
    </dgm:pt>
    <dgm:pt modelId="{751A4EF5-5246-4BA9-A486-471314432CA5}" type="pres">
      <dgm:prSet presAssocID="{33B3A5BA-8E05-4DFE-A2DB-2CEC7E589E4B}" presName="composite" presStyleCnt="0"/>
      <dgm:spPr/>
    </dgm:pt>
    <dgm:pt modelId="{EF74D2EE-62EB-4C47-8CDE-46C189631002}" type="pres">
      <dgm:prSet presAssocID="{33B3A5BA-8E05-4DFE-A2DB-2CEC7E589E4B}" presName="rect1" presStyleLbl="trAlignAcc1" presStyleIdx="1" presStyleCnt="3">
        <dgm:presLayoutVars>
          <dgm:bulletEnabled val="1"/>
        </dgm:presLayoutVars>
      </dgm:prSet>
      <dgm:spPr/>
    </dgm:pt>
    <dgm:pt modelId="{4E9E0C84-8B54-4A21-B1AA-7AF0109DB1C6}" type="pres">
      <dgm:prSet presAssocID="{33B3A5BA-8E05-4DFE-A2DB-2CEC7E589E4B}" presName="rect2" presStyleLbl="fgImgPlace1" presStyleIdx="1" presStyleCnt="3"/>
      <dgm:spPr>
        <a:blipFill rotWithShape="1">
          <a:blip xmlns:r="http://schemas.openxmlformats.org/officeDocument/2006/relationships" r:embed="rId1"/>
          <a:stretch>
            <a:fillRect/>
          </a:stretch>
        </a:blipFill>
      </dgm:spPr>
    </dgm:pt>
    <dgm:pt modelId="{AA87D2C6-2A0B-4231-B4CB-F19A1ABC28EA}" type="pres">
      <dgm:prSet presAssocID="{3B22F452-BADE-417C-991C-173F45B0FB30}" presName="sibTrans" presStyleCnt="0"/>
      <dgm:spPr/>
    </dgm:pt>
    <dgm:pt modelId="{A3412CE3-B1BA-4297-ABD9-71672C5D3111}" type="pres">
      <dgm:prSet presAssocID="{D7E05395-2E02-4017-9566-FFDB7391C1EC}" presName="composite" presStyleCnt="0"/>
      <dgm:spPr/>
    </dgm:pt>
    <dgm:pt modelId="{768EDF96-E04D-40EE-A8A4-7A197F506510}" type="pres">
      <dgm:prSet presAssocID="{D7E05395-2E02-4017-9566-FFDB7391C1EC}" presName="rect1" presStyleLbl="trAlignAcc1" presStyleIdx="2" presStyleCnt="3">
        <dgm:presLayoutVars>
          <dgm:bulletEnabled val="1"/>
        </dgm:presLayoutVars>
      </dgm:prSet>
      <dgm:spPr/>
    </dgm:pt>
    <dgm:pt modelId="{A013CC33-148C-4E14-8195-F3EF43647647}" type="pres">
      <dgm:prSet presAssocID="{D7E05395-2E02-4017-9566-FFDB7391C1EC}" presName="rect2" presStyleLbl="fgImgPlace1" presStyleIdx="2" presStyleCnt="3"/>
      <dgm:spPr>
        <a:blipFill rotWithShape="1">
          <a:blip xmlns:r="http://schemas.openxmlformats.org/officeDocument/2006/relationships" r:embed="rId1"/>
          <a:stretch>
            <a:fillRect/>
          </a:stretch>
        </a:blipFill>
      </dgm:spPr>
    </dgm:pt>
  </dgm:ptLst>
  <dgm:cxnLst>
    <dgm:cxn modelId="{8CF79234-AFE5-40DB-9B9C-49D35E0622BD}" type="presOf" srcId="{D7E05395-2E02-4017-9566-FFDB7391C1EC}" destId="{768EDF96-E04D-40EE-A8A4-7A197F506510}" srcOrd="0" destOrd="0" presId="urn:microsoft.com/office/officeart/2008/layout/PictureStrips"/>
    <dgm:cxn modelId="{CD6E8161-847C-42DF-8470-A5390486EE9F}" srcId="{2639AAFD-C38F-4CAD-8374-D051E2513E7F}" destId="{33B3A5BA-8E05-4DFE-A2DB-2CEC7E589E4B}" srcOrd="1" destOrd="0" parTransId="{A5C46179-B0C9-4229-BA8C-F590CFE61688}" sibTransId="{3B22F452-BADE-417C-991C-173F45B0FB30}"/>
    <dgm:cxn modelId="{29F1F4B1-18E1-404B-8C2B-E49D1E107528}" srcId="{2639AAFD-C38F-4CAD-8374-D051E2513E7F}" destId="{D7E05395-2E02-4017-9566-FFDB7391C1EC}" srcOrd="2" destOrd="0" parTransId="{62946F2B-0E33-4609-832B-229F59B66CEF}" sibTransId="{0297FA25-9B5B-4D89-8FC9-115754E3A197}"/>
    <dgm:cxn modelId="{CF536DB9-1539-402C-B569-157F4469FC29}" srcId="{2639AAFD-C38F-4CAD-8374-D051E2513E7F}" destId="{4C7231A8-FA39-4E59-ADCA-DD13548AC0F2}" srcOrd="0" destOrd="0" parTransId="{F8ADF3B5-8FDE-4594-9325-C584AA37419B}" sibTransId="{1169AA2A-8034-4E67-B328-D876AA5F4352}"/>
    <dgm:cxn modelId="{A7028ACB-EF67-4B87-9BC4-E39D879E6458}" type="presOf" srcId="{4C7231A8-FA39-4E59-ADCA-DD13548AC0F2}" destId="{EB58E7DC-068B-4E59-8B34-1A5AFC2EA91B}" srcOrd="0" destOrd="0" presId="urn:microsoft.com/office/officeart/2008/layout/PictureStrips"/>
    <dgm:cxn modelId="{6BD3B5D6-3C9B-4F67-BA2F-535A79492554}" type="presOf" srcId="{33B3A5BA-8E05-4DFE-A2DB-2CEC7E589E4B}" destId="{EF74D2EE-62EB-4C47-8CDE-46C189631002}" srcOrd="0" destOrd="0" presId="urn:microsoft.com/office/officeart/2008/layout/PictureStrips"/>
    <dgm:cxn modelId="{99FC74DF-E001-4159-AF90-9E9F733271E3}" type="presOf" srcId="{2639AAFD-C38F-4CAD-8374-D051E2513E7F}" destId="{789C8277-16D6-4743-BDBA-16053A71EF8F}" srcOrd="0" destOrd="0" presId="urn:microsoft.com/office/officeart/2008/layout/PictureStrips"/>
    <dgm:cxn modelId="{F74DA666-60BF-4AD6-9CE2-D0F3195CA665}" type="presParOf" srcId="{789C8277-16D6-4743-BDBA-16053A71EF8F}" destId="{38E09F83-D608-4CEA-BA0F-4836B53878A0}" srcOrd="0" destOrd="0" presId="urn:microsoft.com/office/officeart/2008/layout/PictureStrips"/>
    <dgm:cxn modelId="{F4605042-D7F5-40C7-86B9-3B391D83BFB8}" type="presParOf" srcId="{38E09F83-D608-4CEA-BA0F-4836B53878A0}" destId="{EB58E7DC-068B-4E59-8B34-1A5AFC2EA91B}" srcOrd="0" destOrd="0" presId="urn:microsoft.com/office/officeart/2008/layout/PictureStrips"/>
    <dgm:cxn modelId="{0AAC1873-799E-4950-A583-012246A23117}" type="presParOf" srcId="{38E09F83-D608-4CEA-BA0F-4836B53878A0}" destId="{FD33ED02-17E2-4B89-A81B-734224995213}" srcOrd="1" destOrd="0" presId="urn:microsoft.com/office/officeart/2008/layout/PictureStrips"/>
    <dgm:cxn modelId="{2B8867F2-AB49-4995-9C0E-5CE5BC393992}" type="presParOf" srcId="{789C8277-16D6-4743-BDBA-16053A71EF8F}" destId="{1204B25B-2A91-40B3-8E30-C8B8C3C0EAF3}" srcOrd="1" destOrd="0" presId="urn:microsoft.com/office/officeart/2008/layout/PictureStrips"/>
    <dgm:cxn modelId="{72AAF026-D1D5-4715-BF45-8AC922D0EB61}" type="presParOf" srcId="{789C8277-16D6-4743-BDBA-16053A71EF8F}" destId="{751A4EF5-5246-4BA9-A486-471314432CA5}" srcOrd="2" destOrd="0" presId="urn:microsoft.com/office/officeart/2008/layout/PictureStrips"/>
    <dgm:cxn modelId="{05E6FCEF-CD86-4182-94A2-01778ECD2796}" type="presParOf" srcId="{751A4EF5-5246-4BA9-A486-471314432CA5}" destId="{EF74D2EE-62EB-4C47-8CDE-46C189631002}" srcOrd="0" destOrd="0" presId="urn:microsoft.com/office/officeart/2008/layout/PictureStrips"/>
    <dgm:cxn modelId="{81CE4564-A0E5-45C6-A9AA-9FD80E7B9D24}" type="presParOf" srcId="{751A4EF5-5246-4BA9-A486-471314432CA5}" destId="{4E9E0C84-8B54-4A21-B1AA-7AF0109DB1C6}" srcOrd="1" destOrd="0" presId="urn:microsoft.com/office/officeart/2008/layout/PictureStrips"/>
    <dgm:cxn modelId="{CAE6047E-30AD-465E-B9A3-053983E980E6}" type="presParOf" srcId="{789C8277-16D6-4743-BDBA-16053A71EF8F}" destId="{AA87D2C6-2A0B-4231-B4CB-F19A1ABC28EA}" srcOrd="3" destOrd="0" presId="urn:microsoft.com/office/officeart/2008/layout/PictureStrips"/>
    <dgm:cxn modelId="{B00D1734-93C7-4F08-B332-EB9B4E84EBC8}" type="presParOf" srcId="{789C8277-16D6-4743-BDBA-16053A71EF8F}" destId="{A3412CE3-B1BA-4297-ABD9-71672C5D3111}" srcOrd="4" destOrd="0" presId="urn:microsoft.com/office/officeart/2008/layout/PictureStrips"/>
    <dgm:cxn modelId="{C291AA53-8DED-46D2-A103-9E5205B18558}" type="presParOf" srcId="{A3412CE3-B1BA-4297-ABD9-71672C5D3111}" destId="{768EDF96-E04D-40EE-A8A4-7A197F506510}" srcOrd="0" destOrd="0" presId="urn:microsoft.com/office/officeart/2008/layout/PictureStrips"/>
    <dgm:cxn modelId="{5F2772F9-9308-420E-A20F-7FD2B55971BE}" type="presParOf" srcId="{A3412CE3-B1BA-4297-ABD9-71672C5D3111}" destId="{A013CC33-148C-4E14-8195-F3EF43647647}"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956D26-6CF4-4FEE-BBF8-09F1FD494254}" type="doc">
      <dgm:prSet loTypeId="urn:microsoft.com/office/officeart/2011/layout/RadialPictureList" loCatId="picture" qsTypeId="urn:microsoft.com/office/officeart/2005/8/quickstyle/simple3" qsCatId="simple" csTypeId="urn:microsoft.com/office/officeart/2005/8/colors/accent0_1" csCatId="mainScheme" phldr="1"/>
      <dgm:spPr/>
      <dgm:t>
        <a:bodyPr/>
        <a:lstStyle/>
        <a:p>
          <a:endParaRPr lang="en-GB"/>
        </a:p>
      </dgm:t>
    </dgm:pt>
    <dgm:pt modelId="{2D38B42E-EDF7-450A-96B2-B1521AD2CD62}">
      <dgm:prSet phldrT="[Text]"/>
      <dgm:spPr/>
      <dgm:t>
        <a:bodyPr/>
        <a:lstStyle/>
        <a:p>
          <a:r>
            <a:rPr lang="en-GB" dirty="0"/>
            <a:t>Future Program</a:t>
          </a:r>
        </a:p>
      </dgm:t>
    </dgm:pt>
    <dgm:pt modelId="{C3161305-AF40-4E70-97C8-37FE9764DD7B}" type="parTrans" cxnId="{D2B9292A-B373-4132-9A59-491D5E24839B}">
      <dgm:prSet/>
      <dgm:spPr/>
      <dgm:t>
        <a:bodyPr/>
        <a:lstStyle/>
        <a:p>
          <a:endParaRPr lang="en-GB"/>
        </a:p>
      </dgm:t>
    </dgm:pt>
    <dgm:pt modelId="{FAB726C8-039A-4DE3-BA23-D33F56D15E1B}" type="sibTrans" cxnId="{D2B9292A-B373-4132-9A59-491D5E24839B}">
      <dgm:prSet/>
      <dgm:spPr/>
      <dgm:t>
        <a:bodyPr/>
        <a:lstStyle/>
        <a:p>
          <a:endParaRPr lang="en-GB"/>
        </a:p>
      </dgm:t>
    </dgm:pt>
    <dgm:pt modelId="{605FAB0F-C961-4202-9A24-74E127AF4315}">
      <dgm:prSet phldrT="[Text]"/>
      <dgm:spPr/>
      <dgm:t>
        <a:bodyPr/>
        <a:lstStyle/>
        <a:p>
          <a:r>
            <a:rPr lang="en-GB"/>
            <a:t>Multi-user system</a:t>
          </a:r>
        </a:p>
      </dgm:t>
    </dgm:pt>
    <dgm:pt modelId="{42DBC266-1A3E-4397-BA54-CAB35609DF17}" type="parTrans" cxnId="{BA517EB2-9541-4FA1-9D26-3F494C5DA0ED}">
      <dgm:prSet/>
      <dgm:spPr/>
      <dgm:t>
        <a:bodyPr/>
        <a:lstStyle/>
        <a:p>
          <a:endParaRPr lang="en-GB"/>
        </a:p>
      </dgm:t>
    </dgm:pt>
    <dgm:pt modelId="{AF736BFE-1A41-452A-81B8-1DC722046A01}" type="sibTrans" cxnId="{BA517EB2-9541-4FA1-9D26-3F494C5DA0ED}">
      <dgm:prSet/>
      <dgm:spPr/>
      <dgm:t>
        <a:bodyPr/>
        <a:lstStyle/>
        <a:p>
          <a:endParaRPr lang="en-GB"/>
        </a:p>
      </dgm:t>
    </dgm:pt>
    <dgm:pt modelId="{FCC1B606-D4F7-4748-9BBB-2029318F0341}">
      <dgm:prSet phldrT="[Text]"/>
      <dgm:spPr/>
      <dgm:t>
        <a:bodyPr/>
        <a:lstStyle/>
        <a:p>
          <a:r>
            <a:rPr lang="en-GB"/>
            <a:t>Validation</a:t>
          </a:r>
        </a:p>
      </dgm:t>
    </dgm:pt>
    <dgm:pt modelId="{C470BD20-4498-45C1-B0E0-5AD7DBB9D887}" type="parTrans" cxnId="{40C03421-8E5A-4C8C-AD8E-BF436B97F9A2}">
      <dgm:prSet/>
      <dgm:spPr/>
      <dgm:t>
        <a:bodyPr/>
        <a:lstStyle/>
        <a:p>
          <a:endParaRPr lang="en-GB"/>
        </a:p>
      </dgm:t>
    </dgm:pt>
    <dgm:pt modelId="{CD205B8B-9CCA-4706-AE1D-E568125C2EDD}" type="sibTrans" cxnId="{40C03421-8E5A-4C8C-AD8E-BF436B97F9A2}">
      <dgm:prSet/>
      <dgm:spPr/>
      <dgm:t>
        <a:bodyPr/>
        <a:lstStyle/>
        <a:p>
          <a:endParaRPr lang="en-GB"/>
        </a:p>
      </dgm:t>
    </dgm:pt>
    <dgm:pt modelId="{4939012E-A7D3-4773-B94C-18063823B534}">
      <dgm:prSet phldrT="[Text]"/>
      <dgm:spPr/>
      <dgm:t>
        <a:bodyPr/>
        <a:lstStyle/>
        <a:p>
          <a:r>
            <a:rPr lang="en-GB"/>
            <a:t>Send news letters</a:t>
          </a:r>
        </a:p>
      </dgm:t>
    </dgm:pt>
    <dgm:pt modelId="{6D5546C0-7175-42E6-96A6-1986E0759FCE}" type="parTrans" cxnId="{7888F6D8-5A92-4907-A2F7-4E471A1A0D2B}">
      <dgm:prSet/>
      <dgm:spPr/>
      <dgm:t>
        <a:bodyPr/>
        <a:lstStyle/>
        <a:p>
          <a:endParaRPr lang="en-GB"/>
        </a:p>
      </dgm:t>
    </dgm:pt>
    <dgm:pt modelId="{6E7FA190-4C0E-4759-B56A-735B9456D675}" type="sibTrans" cxnId="{7888F6D8-5A92-4907-A2F7-4E471A1A0D2B}">
      <dgm:prSet/>
      <dgm:spPr/>
      <dgm:t>
        <a:bodyPr/>
        <a:lstStyle/>
        <a:p>
          <a:endParaRPr lang="en-GB"/>
        </a:p>
      </dgm:t>
    </dgm:pt>
    <dgm:pt modelId="{5340CB72-90F5-4A9E-9C8F-F6EE8E0C61C5}">
      <dgm:prSet phldrT="[Text]"/>
      <dgm:spPr/>
      <dgm:t>
        <a:bodyPr/>
        <a:lstStyle/>
        <a:p>
          <a:r>
            <a:rPr lang="en-GB"/>
            <a:t>Export lists to file</a:t>
          </a:r>
        </a:p>
      </dgm:t>
    </dgm:pt>
    <dgm:pt modelId="{BB85169E-779C-45CA-99D2-3AA30BCE0CE9}" type="parTrans" cxnId="{1C68B473-0E34-4C28-80D0-6D90632EE708}">
      <dgm:prSet/>
      <dgm:spPr/>
      <dgm:t>
        <a:bodyPr/>
        <a:lstStyle/>
        <a:p>
          <a:endParaRPr lang="en-GB"/>
        </a:p>
      </dgm:t>
    </dgm:pt>
    <dgm:pt modelId="{D75EB2BD-869D-4CB2-8638-C202F9C706D0}" type="sibTrans" cxnId="{1C68B473-0E34-4C28-80D0-6D90632EE708}">
      <dgm:prSet/>
      <dgm:spPr/>
      <dgm:t>
        <a:bodyPr/>
        <a:lstStyle/>
        <a:p>
          <a:endParaRPr lang="en-GB"/>
        </a:p>
      </dgm:t>
    </dgm:pt>
    <dgm:pt modelId="{9F56EC55-4BDB-45AB-8B53-552AA2ECCB6F}" type="pres">
      <dgm:prSet presAssocID="{5C956D26-6CF4-4FEE-BBF8-09F1FD494254}" presName="Name0" presStyleCnt="0">
        <dgm:presLayoutVars>
          <dgm:chMax val="1"/>
          <dgm:chPref val="1"/>
          <dgm:dir/>
          <dgm:resizeHandles/>
        </dgm:presLayoutVars>
      </dgm:prSet>
      <dgm:spPr/>
    </dgm:pt>
    <dgm:pt modelId="{EC36536C-195E-48E0-A835-26DC1EC10F73}" type="pres">
      <dgm:prSet presAssocID="{2D38B42E-EDF7-450A-96B2-B1521AD2CD62}" presName="Parent" presStyleLbl="node1" presStyleIdx="0" presStyleCnt="2">
        <dgm:presLayoutVars>
          <dgm:chMax val="4"/>
          <dgm:chPref val="3"/>
        </dgm:presLayoutVars>
      </dgm:prSet>
      <dgm:spPr/>
    </dgm:pt>
    <dgm:pt modelId="{F9E8E8C2-0E22-4524-8431-DCCFBF3BED20}" type="pres">
      <dgm:prSet presAssocID="{605FAB0F-C961-4202-9A24-74E127AF4315}" presName="Accent" presStyleLbl="node1" presStyleIdx="1" presStyleCnt="2"/>
      <dgm:spPr/>
    </dgm:pt>
    <dgm:pt modelId="{8AC8E0AF-54CA-4601-B7D8-BBFC07810ADD}" type="pres">
      <dgm:prSet presAssocID="{605FAB0F-C961-4202-9A24-74E127AF4315}" presName="Image1"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pt>
    <dgm:pt modelId="{144A573E-1DA2-4231-A751-8A912B7FCEB8}" type="pres">
      <dgm:prSet presAssocID="{605FAB0F-C961-4202-9A24-74E127AF4315}" presName="Child1" presStyleLbl="revTx" presStyleIdx="0" presStyleCnt="4" custScaleX="180787" custLinFactNeighborX="34123">
        <dgm:presLayoutVars>
          <dgm:chMax val="0"/>
          <dgm:chPref val="0"/>
          <dgm:bulletEnabled val="1"/>
        </dgm:presLayoutVars>
      </dgm:prSet>
      <dgm:spPr/>
    </dgm:pt>
    <dgm:pt modelId="{A0D0375C-87C5-4079-93CF-B2054E75947F}" type="pres">
      <dgm:prSet presAssocID="{FCC1B606-D4F7-4748-9BBB-2029318F0341}" presName="Image2" presStyleCnt="0"/>
      <dgm:spPr/>
    </dgm:pt>
    <dgm:pt modelId="{AE7827AD-D956-4422-8A73-70A7894F1033}" type="pres">
      <dgm:prSet presAssocID="{FCC1B606-D4F7-4748-9BBB-2029318F0341}" presName="Image"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000" r="-1000"/>
          </a:stretch>
        </a:blipFill>
      </dgm:spPr>
    </dgm:pt>
    <dgm:pt modelId="{E29B3B9F-0FBE-49C0-ABC9-D99E888DF8EB}" type="pres">
      <dgm:prSet presAssocID="{FCC1B606-D4F7-4748-9BBB-2029318F0341}" presName="Child2" presStyleLbl="revTx" presStyleIdx="1" presStyleCnt="4" custScaleX="141698" custLinFactNeighborX="10797">
        <dgm:presLayoutVars>
          <dgm:chMax val="0"/>
          <dgm:chPref val="0"/>
          <dgm:bulletEnabled val="1"/>
        </dgm:presLayoutVars>
      </dgm:prSet>
      <dgm:spPr/>
    </dgm:pt>
    <dgm:pt modelId="{E157AE09-2B22-4154-9A8C-D922DC4A56D5}" type="pres">
      <dgm:prSet presAssocID="{4939012E-A7D3-4773-B94C-18063823B534}" presName="Image3" presStyleCnt="0"/>
      <dgm:spPr/>
    </dgm:pt>
    <dgm:pt modelId="{C3402510-1228-4BCB-A86D-2833F3D26654}" type="pres">
      <dgm:prSet presAssocID="{4939012E-A7D3-4773-B94C-18063823B534}" presName="Image"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4000" r="-4000"/>
          </a:stretch>
        </a:blipFill>
      </dgm:spPr>
    </dgm:pt>
    <dgm:pt modelId="{AE64FF70-76F2-4382-BE86-F89F34C6833B}" type="pres">
      <dgm:prSet presAssocID="{4939012E-A7D3-4773-B94C-18063823B534}" presName="Child3" presStyleLbl="revTx" presStyleIdx="2" presStyleCnt="4" custScaleX="168590" custLinFactNeighborX="39816">
        <dgm:presLayoutVars>
          <dgm:chMax val="0"/>
          <dgm:chPref val="0"/>
          <dgm:bulletEnabled val="1"/>
        </dgm:presLayoutVars>
      </dgm:prSet>
      <dgm:spPr/>
    </dgm:pt>
    <dgm:pt modelId="{CD9E2785-9B8F-4DE6-851E-CD4DF2650674}" type="pres">
      <dgm:prSet presAssocID="{5340CB72-90F5-4A9E-9C8F-F6EE8E0C61C5}" presName="Image4" presStyleCnt="0"/>
      <dgm:spPr/>
    </dgm:pt>
    <dgm:pt modelId="{9C2AB649-7519-4E1E-8255-1A5FA470B8E6}" type="pres">
      <dgm:prSet presAssocID="{5340CB72-90F5-4A9E-9C8F-F6EE8E0C61C5}" presName="Image"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dgm:spPr>
    </dgm:pt>
    <dgm:pt modelId="{A73FC0AD-BF83-482C-9145-B99FE863D73A}" type="pres">
      <dgm:prSet presAssocID="{5340CB72-90F5-4A9E-9C8F-F6EE8E0C61C5}" presName="Child4" presStyleLbl="revTx" presStyleIdx="3" presStyleCnt="4" custScaleX="204605" custLinFactNeighborX="66354">
        <dgm:presLayoutVars>
          <dgm:chMax val="0"/>
          <dgm:chPref val="0"/>
          <dgm:bulletEnabled val="1"/>
        </dgm:presLayoutVars>
      </dgm:prSet>
      <dgm:spPr/>
    </dgm:pt>
  </dgm:ptLst>
  <dgm:cxnLst>
    <dgm:cxn modelId="{4855BC01-1666-4D15-B6D5-A051185E7A93}" type="presOf" srcId="{4939012E-A7D3-4773-B94C-18063823B534}" destId="{AE64FF70-76F2-4382-BE86-F89F34C6833B}" srcOrd="0" destOrd="0" presId="urn:microsoft.com/office/officeart/2011/layout/RadialPictureList"/>
    <dgm:cxn modelId="{40C03421-8E5A-4C8C-AD8E-BF436B97F9A2}" srcId="{2D38B42E-EDF7-450A-96B2-B1521AD2CD62}" destId="{FCC1B606-D4F7-4748-9BBB-2029318F0341}" srcOrd="1" destOrd="0" parTransId="{C470BD20-4498-45C1-B0E0-5AD7DBB9D887}" sibTransId="{CD205B8B-9CCA-4706-AE1D-E568125C2EDD}"/>
    <dgm:cxn modelId="{D2B9292A-B373-4132-9A59-491D5E24839B}" srcId="{5C956D26-6CF4-4FEE-BBF8-09F1FD494254}" destId="{2D38B42E-EDF7-450A-96B2-B1521AD2CD62}" srcOrd="0" destOrd="0" parTransId="{C3161305-AF40-4E70-97C8-37FE9764DD7B}" sibTransId="{FAB726C8-039A-4DE3-BA23-D33F56D15E1B}"/>
    <dgm:cxn modelId="{1C68B473-0E34-4C28-80D0-6D90632EE708}" srcId="{2D38B42E-EDF7-450A-96B2-B1521AD2CD62}" destId="{5340CB72-90F5-4A9E-9C8F-F6EE8E0C61C5}" srcOrd="3" destOrd="0" parTransId="{BB85169E-779C-45CA-99D2-3AA30BCE0CE9}" sibTransId="{D75EB2BD-869D-4CB2-8638-C202F9C706D0}"/>
    <dgm:cxn modelId="{B3582977-408E-432E-BE0E-9DE1CB68B405}" type="presOf" srcId="{605FAB0F-C961-4202-9A24-74E127AF4315}" destId="{144A573E-1DA2-4231-A751-8A912B7FCEB8}" srcOrd="0" destOrd="0" presId="urn:microsoft.com/office/officeart/2011/layout/RadialPictureList"/>
    <dgm:cxn modelId="{BA517EB2-9541-4FA1-9D26-3F494C5DA0ED}" srcId="{2D38B42E-EDF7-450A-96B2-B1521AD2CD62}" destId="{605FAB0F-C961-4202-9A24-74E127AF4315}" srcOrd="0" destOrd="0" parTransId="{42DBC266-1A3E-4397-BA54-CAB35609DF17}" sibTransId="{AF736BFE-1A41-452A-81B8-1DC722046A01}"/>
    <dgm:cxn modelId="{FD3B1ECE-0C8B-42E8-B60F-1368CA177397}" type="presOf" srcId="{FCC1B606-D4F7-4748-9BBB-2029318F0341}" destId="{E29B3B9F-0FBE-49C0-ABC9-D99E888DF8EB}" srcOrd="0" destOrd="0" presId="urn:microsoft.com/office/officeart/2011/layout/RadialPictureList"/>
    <dgm:cxn modelId="{D6FC67D0-DF35-483F-B1B8-A197DB54E8E6}" type="presOf" srcId="{2D38B42E-EDF7-450A-96B2-B1521AD2CD62}" destId="{EC36536C-195E-48E0-A835-26DC1EC10F73}" srcOrd="0" destOrd="0" presId="urn:microsoft.com/office/officeart/2011/layout/RadialPictureList"/>
    <dgm:cxn modelId="{7888F6D8-5A92-4907-A2F7-4E471A1A0D2B}" srcId="{2D38B42E-EDF7-450A-96B2-B1521AD2CD62}" destId="{4939012E-A7D3-4773-B94C-18063823B534}" srcOrd="2" destOrd="0" parTransId="{6D5546C0-7175-42E6-96A6-1986E0759FCE}" sibTransId="{6E7FA190-4C0E-4759-B56A-735B9456D675}"/>
    <dgm:cxn modelId="{5A18CCF1-FC4F-4A9A-AAF7-8BE05851B621}" type="presOf" srcId="{5C956D26-6CF4-4FEE-BBF8-09F1FD494254}" destId="{9F56EC55-4BDB-45AB-8B53-552AA2ECCB6F}" srcOrd="0" destOrd="0" presId="urn:microsoft.com/office/officeart/2011/layout/RadialPictureList"/>
    <dgm:cxn modelId="{F4C6DEF2-2D21-4AF6-9650-02641C0F822E}" type="presOf" srcId="{5340CB72-90F5-4A9E-9C8F-F6EE8E0C61C5}" destId="{A73FC0AD-BF83-482C-9145-B99FE863D73A}" srcOrd="0" destOrd="0" presId="urn:microsoft.com/office/officeart/2011/layout/RadialPictureList"/>
    <dgm:cxn modelId="{CE2323F9-F05E-41B2-876A-3D5DECEEC62C}" type="presParOf" srcId="{9F56EC55-4BDB-45AB-8B53-552AA2ECCB6F}" destId="{EC36536C-195E-48E0-A835-26DC1EC10F73}" srcOrd="0" destOrd="0" presId="urn:microsoft.com/office/officeart/2011/layout/RadialPictureList"/>
    <dgm:cxn modelId="{C59EADFF-4667-4BEA-88B3-D10D2C3C06A8}" type="presParOf" srcId="{9F56EC55-4BDB-45AB-8B53-552AA2ECCB6F}" destId="{F9E8E8C2-0E22-4524-8431-DCCFBF3BED20}" srcOrd="1" destOrd="0" presId="urn:microsoft.com/office/officeart/2011/layout/RadialPictureList"/>
    <dgm:cxn modelId="{F934BCDE-B632-4438-A0D7-B8CCAA538F9D}" type="presParOf" srcId="{9F56EC55-4BDB-45AB-8B53-552AA2ECCB6F}" destId="{8AC8E0AF-54CA-4601-B7D8-BBFC07810ADD}" srcOrd="2" destOrd="0" presId="urn:microsoft.com/office/officeart/2011/layout/RadialPictureList"/>
    <dgm:cxn modelId="{013DB3DC-705E-4099-BCEA-4BA06D321BFC}" type="presParOf" srcId="{9F56EC55-4BDB-45AB-8B53-552AA2ECCB6F}" destId="{144A573E-1DA2-4231-A751-8A912B7FCEB8}" srcOrd="3" destOrd="0" presId="urn:microsoft.com/office/officeart/2011/layout/RadialPictureList"/>
    <dgm:cxn modelId="{CFC94BA5-D7AB-4613-BB88-8B21068180CE}" type="presParOf" srcId="{9F56EC55-4BDB-45AB-8B53-552AA2ECCB6F}" destId="{A0D0375C-87C5-4079-93CF-B2054E75947F}" srcOrd="4" destOrd="0" presId="urn:microsoft.com/office/officeart/2011/layout/RadialPictureList"/>
    <dgm:cxn modelId="{DB418EC9-EFC1-4746-A7A0-AA5A7CD7306C}" type="presParOf" srcId="{A0D0375C-87C5-4079-93CF-B2054E75947F}" destId="{AE7827AD-D956-4422-8A73-70A7894F1033}" srcOrd="0" destOrd="0" presId="urn:microsoft.com/office/officeart/2011/layout/RadialPictureList"/>
    <dgm:cxn modelId="{D77F58BB-0F77-44F4-B908-EAC0A184A487}" type="presParOf" srcId="{9F56EC55-4BDB-45AB-8B53-552AA2ECCB6F}" destId="{E29B3B9F-0FBE-49C0-ABC9-D99E888DF8EB}" srcOrd="5" destOrd="0" presId="urn:microsoft.com/office/officeart/2011/layout/RadialPictureList"/>
    <dgm:cxn modelId="{9076480D-B969-4281-83C3-E2EB36E6BA74}" type="presParOf" srcId="{9F56EC55-4BDB-45AB-8B53-552AA2ECCB6F}" destId="{E157AE09-2B22-4154-9A8C-D922DC4A56D5}" srcOrd="6" destOrd="0" presId="urn:microsoft.com/office/officeart/2011/layout/RadialPictureList"/>
    <dgm:cxn modelId="{6332E553-A613-4FEA-A2B4-E03A1E60EC87}" type="presParOf" srcId="{E157AE09-2B22-4154-9A8C-D922DC4A56D5}" destId="{C3402510-1228-4BCB-A86D-2833F3D26654}" srcOrd="0" destOrd="0" presId="urn:microsoft.com/office/officeart/2011/layout/RadialPictureList"/>
    <dgm:cxn modelId="{9F7C1BBF-0C6D-44EA-93B1-A37C452FB529}" type="presParOf" srcId="{9F56EC55-4BDB-45AB-8B53-552AA2ECCB6F}" destId="{AE64FF70-76F2-4382-BE86-F89F34C6833B}" srcOrd="7" destOrd="0" presId="urn:microsoft.com/office/officeart/2011/layout/RadialPictureList"/>
    <dgm:cxn modelId="{823293DC-9065-4B2C-A54B-11E0E06E2965}" type="presParOf" srcId="{9F56EC55-4BDB-45AB-8B53-552AA2ECCB6F}" destId="{CD9E2785-9B8F-4DE6-851E-CD4DF2650674}" srcOrd="8" destOrd="0" presId="urn:microsoft.com/office/officeart/2011/layout/RadialPictureList"/>
    <dgm:cxn modelId="{FB4CC725-576D-4593-9C44-185D98414382}" type="presParOf" srcId="{CD9E2785-9B8F-4DE6-851E-CD4DF2650674}" destId="{9C2AB649-7519-4E1E-8255-1A5FA470B8E6}" srcOrd="0" destOrd="0" presId="urn:microsoft.com/office/officeart/2011/layout/RadialPictureList"/>
    <dgm:cxn modelId="{B0694614-B4DF-49FB-9916-413A16630BE9}" type="presParOf" srcId="{9F56EC55-4BDB-45AB-8B53-552AA2ECCB6F}" destId="{A73FC0AD-BF83-482C-9145-B99FE863D73A}" srcOrd="9"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58E7DC-068B-4E59-8B34-1A5AFC2EA91B}">
      <dsp:nvSpPr>
        <dsp:cNvPr id="0" name=""/>
        <dsp:cNvSpPr/>
      </dsp:nvSpPr>
      <dsp:spPr>
        <a:xfrm>
          <a:off x="1600446" y="227551"/>
          <a:ext cx="3423775" cy="106992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4699"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How to make a system that will meetup the </a:t>
          </a:r>
          <a:r>
            <a:rPr lang="en-US" sz="1700" kern="1200" dirty="0" err="1"/>
            <a:t>Vipassanā</a:t>
          </a:r>
          <a:r>
            <a:rPr lang="en-US" sz="1700" kern="1200" dirty="0"/>
            <a:t> requirements?</a:t>
          </a:r>
          <a:endParaRPr lang="ro-MD" sz="1700" kern="1200" dirty="0"/>
        </a:p>
      </dsp:txBody>
      <dsp:txXfrm>
        <a:off x="1600446" y="227551"/>
        <a:ext cx="3423775" cy="1069929"/>
      </dsp:txXfrm>
    </dsp:sp>
    <dsp:sp modelId="{FD33ED02-17E2-4B89-A81B-734224995213}">
      <dsp:nvSpPr>
        <dsp:cNvPr id="0" name=""/>
        <dsp:cNvSpPr/>
      </dsp:nvSpPr>
      <dsp:spPr>
        <a:xfrm>
          <a:off x="1457789" y="73006"/>
          <a:ext cx="748950" cy="1123426"/>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74D2EE-62EB-4C47-8CDE-46C189631002}">
      <dsp:nvSpPr>
        <dsp:cNvPr id="0" name=""/>
        <dsp:cNvSpPr/>
      </dsp:nvSpPr>
      <dsp:spPr>
        <a:xfrm>
          <a:off x="5294103" y="227840"/>
          <a:ext cx="3421613" cy="1069254"/>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4241"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Which programming language is more suitable for building the system?</a:t>
          </a:r>
          <a:endParaRPr lang="ro-MD" sz="1700" kern="1200" dirty="0"/>
        </a:p>
      </dsp:txBody>
      <dsp:txXfrm>
        <a:off x="5294103" y="227840"/>
        <a:ext cx="3421613" cy="1069254"/>
      </dsp:txXfrm>
    </dsp:sp>
    <dsp:sp modelId="{4E9E0C84-8B54-4A21-B1AA-7AF0109DB1C6}">
      <dsp:nvSpPr>
        <dsp:cNvPr id="0" name=""/>
        <dsp:cNvSpPr/>
      </dsp:nvSpPr>
      <dsp:spPr>
        <a:xfrm>
          <a:off x="5151536" y="73392"/>
          <a:ext cx="748477" cy="1122716"/>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8EDF96-E04D-40EE-A8A4-7A197F506510}">
      <dsp:nvSpPr>
        <dsp:cNvPr id="0" name=""/>
        <dsp:cNvSpPr/>
      </dsp:nvSpPr>
      <dsp:spPr>
        <a:xfrm>
          <a:off x="3453441" y="1578096"/>
          <a:ext cx="3408650" cy="106520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1498"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How to make the system maintainable? </a:t>
          </a:r>
          <a:endParaRPr lang="ro-MD" sz="1700" kern="1200" dirty="0"/>
        </a:p>
      </dsp:txBody>
      <dsp:txXfrm>
        <a:off x="3453441" y="1578096"/>
        <a:ext cx="3408650" cy="1065203"/>
      </dsp:txXfrm>
    </dsp:sp>
    <dsp:sp modelId="{A013CC33-148C-4E14-8195-F3EF43647647}">
      <dsp:nvSpPr>
        <dsp:cNvPr id="0" name=""/>
        <dsp:cNvSpPr/>
      </dsp:nvSpPr>
      <dsp:spPr>
        <a:xfrm>
          <a:off x="3311414" y="1424233"/>
          <a:ext cx="745642" cy="1118463"/>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6536C-195E-48E0-A835-26DC1EC10F73}">
      <dsp:nvSpPr>
        <dsp:cNvPr id="0" name=""/>
        <dsp:cNvSpPr/>
      </dsp:nvSpPr>
      <dsp:spPr>
        <a:xfrm>
          <a:off x="3550292" y="1324019"/>
          <a:ext cx="2073613" cy="2073428"/>
        </a:xfrm>
        <a:prstGeom prst="ellipse">
          <a:avLst/>
        </a:prstGeom>
        <a:blipFill rotWithShape="0">
          <a:blip xmlns:r="http://schemas.openxmlformats.org/officeDocument/2006/relationships" r:embed="rId1">
            <a:duotone>
              <a:schemeClr val="lt1">
                <a:hueOff val="0"/>
                <a:satOff val="0"/>
                <a:lumOff val="0"/>
                <a:alphaOff val="0"/>
                <a:tint val="70000"/>
                <a:shade val="63000"/>
              </a:schemeClr>
              <a:schemeClr val="lt1">
                <a:hueOff val="0"/>
                <a:satOff val="0"/>
                <a:lumOff val="0"/>
                <a:alphaOff val="0"/>
                <a:tint val="10000"/>
                <a:satMod val="150000"/>
              </a:schemeClr>
            </a:duotone>
          </a:blip>
          <a:tile tx="0" ty="0" sx="60000" sy="59000" flip="none" algn="tl"/>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GB" sz="2700" kern="1200" dirty="0"/>
            <a:t>Future Program</a:t>
          </a:r>
        </a:p>
      </dsp:txBody>
      <dsp:txXfrm>
        <a:off x="3853966" y="1627666"/>
        <a:ext cx="1466265" cy="1466134"/>
      </dsp:txXfrm>
    </dsp:sp>
    <dsp:sp modelId="{F9E8E8C2-0E22-4524-8431-DCCFBF3BED20}">
      <dsp:nvSpPr>
        <dsp:cNvPr id="0" name=""/>
        <dsp:cNvSpPr/>
      </dsp:nvSpPr>
      <dsp:spPr>
        <a:xfrm>
          <a:off x="2481218" y="171009"/>
          <a:ext cx="4179495" cy="4356710"/>
        </a:xfrm>
        <a:prstGeom prst="blockArc">
          <a:avLst>
            <a:gd name="adj1" fmla="val 16509444"/>
            <a:gd name="adj2" fmla="val 5088054"/>
            <a:gd name="adj3" fmla="val 5240"/>
          </a:avLst>
        </a:prstGeom>
        <a:blipFill rotWithShape="0">
          <a:blip xmlns:r="http://schemas.openxmlformats.org/officeDocument/2006/relationships" r:embed="rId1">
            <a:duotone>
              <a:schemeClr val="lt1">
                <a:hueOff val="0"/>
                <a:satOff val="0"/>
                <a:lumOff val="0"/>
                <a:alphaOff val="0"/>
                <a:tint val="70000"/>
                <a:shade val="63000"/>
              </a:schemeClr>
              <a:schemeClr val="lt1">
                <a:hueOff val="0"/>
                <a:satOff val="0"/>
                <a:lumOff val="0"/>
                <a:alphaOff val="0"/>
                <a:tint val="10000"/>
                <a:satMod val="150000"/>
              </a:schemeClr>
            </a:duotone>
          </a:blip>
          <a:tile tx="0" ty="0" sx="60000" sy="59000" flip="none" algn="tl"/>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AC8E0AF-54CA-4601-B7D8-BBFC07810ADD}">
      <dsp:nvSpPr>
        <dsp:cNvPr id="0" name=""/>
        <dsp:cNvSpPr/>
      </dsp:nvSpPr>
      <dsp:spPr>
        <a:xfrm>
          <a:off x="5068669" y="0"/>
          <a:ext cx="1111082" cy="111084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w="6350" cap="flat" cmpd="sng" algn="ctr">
          <a:solidFill>
            <a:schemeClr val="dk1">
              <a:shade val="80000"/>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144A573E-1DA2-4231-A751-8A912B7FCEB8}">
      <dsp:nvSpPr>
        <dsp:cNvPr id="0" name=""/>
        <dsp:cNvSpPr/>
      </dsp:nvSpPr>
      <dsp:spPr>
        <a:xfrm>
          <a:off x="6171113" y="14211"/>
          <a:ext cx="2688895" cy="1075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l" defTabSz="1111250">
            <a:lnSpc>
              <a:spcPct val="90000"/>
            </a:lnSpc>
            <a:spcBef>
              <a:spcPct val="0"/>
            </a:spcBef>
            <a:spcAft>
              <a:spcPct val="10000"/>
            </a:spcAft>
            <a:buNone/>
          </a:pPr>
          <a:r>
            <a:rPr lang="en-GB" sz="2500" kern="1200"/>
            <a:t>Multi-user system</a:t>
          </a:r>
        </a:p>
      </dsp:txBody>
      <dsp:txXfrm>
        <a:off x="6171113" y="14211"/>
        <a:ext cx="2688895" cy="1075321"/>
      </dsp:txXfrm>
    </dsp:sp>
    <dsp:sp modelId="{AE7827AD-D956-4422-8A73-70A7894F1033}">
      <dsp:nvSpPr>
        <dsp:cNvPr id="0" name=""/>
        <dsp:cNvSpPr/>
      </dsp:nvSpPr>
      <dsp:spPr>
        <a:xfrm>
          <a:off x="5889348" y="1034582"/>
          <a:ext cx="1111082" cy="1110849"/>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000" r="-1000"/>
          </a:stretch>
        </a:blipFill>
        <a:ln w="6350" cap="flat" cmpd="sng" algn="ctr">
          <a:solidFill>
            <a:schemeClr val="dk1">
              <a:shade val="80000"/>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E29B3B9F-0FBE-49C0-ABC9-D99E888DF8EB}">
      <dsp:nvSpPr>
        <dsp:cNvPr id="0" name=""/>
        <dsp:cNvSpPr/>
      </dsp:nvSpPr>
      <dsp:spPr>
        <a:xfrm>
          <a:off x="6932505" y="1054004"/>
          <a:ext cx="2107513" cy="1075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l" defTabSz="1111250">
            <a:lnSpc>
              <a:spcPct val="90000"/>
            </a:lnSpc>
            <a:spcBef>
              <a:spcPct val="0"/>
            </a:spcBef>
            <a:spcAft>
              <a:spcPct val="10000"/>
            </a:spcAft>
            <a:buNone/>
          </a:pPr>
          <a:r>
            <a:rPr lang="en-GB" sz="2500" kern="1200"/>
            <a:t>Validation</a:t>
          </a:r>
        </a:p>
      </dsp:txBody>
      <dsp:txXfrm>
        <a:off x="6932505" y="1054004"/>
        <a:ext cx="2107513" cy="1075321"/>
      </dsp:txXfrm>
    </dsp:sp>
    <dsp:sp modelId="{C3402510-1228-4BCB-A86D-2833F3D26654}">
      <dsp:nvSpPr>
        <dsp:cNvPr id="0" name=""/>
        <dsp:cNvSpPr/>
      </dsp:nvSpPr>
      <dsp:spPr>
        <a:xfrm>
          <a:off x="5885086" y="2555665"/>
          <a:ext cx="1111082" cy="1110849"/>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4000" r="-4000"/>
          </a:stretch>
        </a:blipFill>
        <a:ln w="6350" cap="flat" cmpd="sng" algn="ctr">
          <a:solidFill>
            <a:schemeClr val="dk1">
              <a:shade val="80000"/>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E64FF70-76F2-4382-BE86-F89F34C6833B}">
      <dsp:nvSpPr>
        <dsp:cNvPr id="0" name=""/>
        <dsp:cNvSpPr/>
      </dsp:nvSpPr>
      <dsp:spPr>
        <a:xfrm>
          <a:off x="7164126" y="2573666"/>
          <a:ext cx="2507486" cy="1075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l" defTabSz="1111250">
            <a:lnSpc>
              <a:spcPct val="90000"/>
            </a:lnSpc>
            <a:spcBef>
              <a:spcPct val="0"/>
            </a:spcBef>
            <a:spcAft>
              <a:spcPct val="10000"/>
            </a:spcAft>
            <a:buNone/>
          </a:pPr>
          <a:r>
            <a:rPr lang="en-GB" sz="2500" kern="1200"/>
            <a:t>Send news letters</a:t>
          </a:r>
        </a:p>
      </dsp:txBody>
      <dsp:txXfrm>
        <a:off x="7164126" y="2573666"/>
        <a:ext cx="2507486" cy="1075321"/>
      </dsp:txXfrm>
    </dsp:sp>
    <dsp:sp modelId="{9C2AB649-7519-4E1E-8255-1A5FA470B8E6}">
      <dsp:nvSpPr>
        <dsp:cNvPr id="0" name=""/>
        <dsp:cNvSpPr/>
      </dsp:nvSpPr>
      <dsp:spPr>
        <a:xfrm>
          <a:off x="5068669" y="3626250"/>
          <a:ext cx="1111082" cy="1110849"/>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10000" r="-10000"/>
          </a:stretch>
        </a:blipFill>
        <a:ln w="6350" cap="flat" cmpd="sng" algn="ctr">
          <a:solidFill>
            <a:schemeClr val="dk1">
              <a:shade val="80000"/>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73FC0AD-BF83-482C-9145-B99FE863D73A}">
      <dsp:nvSpPr>
        <dsp:cNvPr id="0" name=""/>
        <dsp:cNvSpPr/>
      </dsp:nvSpPr>
      <dsp:spPr>
        <a:xfrm>
          <a:off x="6473368" y="3648988"/>
          <a:ext cx="3043147" cy="1075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l" defTabSz="1111250">
            <a:lnSpc>
              <a:spcPct val="90000"/>
            </a:lnSpc>
            <a:spcBef>
              <a:spcPct val="0"/>
            </a:spcBef>
            <a:spcAft>
              <a:spcPct val="10000"/>
            </a:spcAft>
            <a:buNone/>
          </a:pPr>
          <a:r>
            <a:rPr lang="en-GB" sz="2500" kern="1200"/>
            <a:t>Export lists to file</a:t>
          </a:r>
        </a:p>
      </dsp:txBody>
      <dsp:txXfrm>
        <a:off x="6473368" y="3648988"/>
        <a:ext cx="3043147" cy="1075321"/>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M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FCF04-8052-4A24-985A-170B4A65FBAC}" type="datetimeFigureOut">
              <a:rPr lang="ro-MD" smtClean="0"/>
              <a:t>25.01.2018</a:t>
            </a:fld>
            <a:endParaRPr lang="ro-M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M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M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56F9A5-43B3-49C0-900A-80970E4EEB78}" type="slidenum">
              <a:rPr lang="ro-MD" smtClean="0"/>
              <a:t>‹#›</a:t>
            </a:fld>
            <a:endParaRPr lang="ro-MD"/>
          </a:p>
        </p:txBody>
      </p:sp>
    </p:spTree>
    <p:extLst>
      <p:ext uri="{BB962C8B-B14F-4D97-AF65-F5344CB8AC3E}">
        <p14:creationId xmlns:p14="http://schemas.microsoft.com/office/powerpoint/2010/main" val="299714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MD" dirty="0"/>
          </a:p>
        </p:txBody>
      </p:sp>
      <p:sp>
        <p:nvSpPr>
          <p:cNvPr id="4" name="Slide Number Placeholder 3"/>
          <p:cNvSpPr>
            <a:spLocks noGrp="1"/>
          </p:cNvSpPr>
          <p:nvPr>
            <p:ph type="sldNum" sz="quarter" idx="10"/>
          </p:nvPr>
        </p:nvSpPr>
        <p:spPr/>
        <p:txBody>
          <a:bodyPr/>
          <a:lstStyle/>
          <a:p>
            <a:fld id="{0F56F9A5-43B3-49C0-900A-80970E4EEB78}" type="slidenum">
              <a:rPr lang="ro-MD" smtClean="0"/>
              <a:t>5</a:t>
            </a:fld>
            <a:endParaRPr lang="ro-MD"/>
          </a:p>
        </p:txBody>
      </p:sp>
    </p:spTree>
    <p:extLst>
      <p:ext uri="{BB962C8B-B14F-4D97-AF65-F5344CB8AC3E}">
        <p14:creationId xmlns:p14="http://schemas.microsoft.com/office/powerpoint/2010/main" val="1856470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Implementation phase was made based on the VIA case requirements, use case description and System Development Life Cycle.</a:t>
            </a:r>
          </a:p>
          <a:p>
            <a:r>
              <a:rPr lang="en-US" sz="1200" dirty="0"/>
              <a:t>For connecting the Java FX with the Java code some additional classes have been made and tested. </a:t>
            </a:r>
          </a:p>
          <a:p>
            <a:r>
              <a:rPr lang="en-US" sz="1200" dirty="0"/>
              <a:t>After getting a functional code, some modifications were done in the class diagrams in order to fit the code.</a:t>
            </a:r>
          </a:p>
          <a:p>
            <a:r>
              <a:rPr lang="en-US" sz="1200" dirty="0"/>
              <a:t>The system is using binary files in order to store information. </a:t>
            </a:r>
          </a:p>
          <a:p>
            <a:endParaRPr lang="ro-MD" dirty="0"/>
          </a:p>
        </p:txBody>
      </p:sp>
      <p:sp>
        <p:nvSpPr>
          <p:cNvPr id="4" name="Slide Number Placeholder 3"/>
          <p:cNvSpPr>
            <a:spLocks noGrp="1"/>
          </p:cNvSpPr>
          <p:nvPr>
            <p:ph type="sldNum" sz="quarter" idx="10"/>
          </p:nvPr>
        </p:nvSpPr>
        <p:spPr/>
        <p:txBody>
          <a:bodyPr/>
          <a:lstStyle/>
          <a:p>
            <a:fld id="{0F56F9A5-43B3-49C0-900A-80970E4EEB78}" type="slidenum">
              <a:rPr lang="ro-MD" smtClean="0"/>
              <a:t>25</a:t>
            </a:fld>
            <a:endParaRPr lang="ro-MD"/>
          </a:p>
        </p:txBody>
      </p:sp>
    </p:spTree>
    <p:extLst>
      <p:ext uri="{BB962C8B-B14F-4D97-AF65-F5344CB8AC3E}">
        <p14:creationId xmlns:p14="http://schemas.microsoft.com/office/powerpoint/2010/main" val="1488007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SWOT analysis we identified the Strong</a:t>
            </a:r>
            <a:r>
              <a:rPr lang="en-US" baseline="0" dirty="0"/>
              <a:t> points of each member of the group and their weaknesses, we splinted the tasks based on the Strong points and Opportunities, we tried to work on weaknesses and avoid Threats by motivating each-other to work harder. </a:t>
            </a:r>
            <a:endParaRPr lang="ro-MD" dirty="0"/>
          </a:p>
        </p:txBody>
      </p:sp>
      <p:sp>
        <p:nvSpPr>
          <p:cNvPr id="4" name="Slide Number Placeholder 3"/>
          <p:cNvSpPr>
            <a:spLocks noGrp="1"/>
          </p:cNvSpPr>
          <p:nvPr>
            <p:ph type="sldNum" sz="quarter" idx="10"/>
          </p:nvPr>
        </p:nvSpPr>
        <p:spPr/>
        <p:txBody>
          <a:bodyPr/>
          <a:lstStyle/>
          <a:p>
            <a:fld id="{0F56F9A5-43B3-49C0-900A-80970E4EEB78}" type="slidenum">
              <a:rPr lang="ro-MD" smtClean="0"/>
              <a:t>27</a:t>
            </a:fld>
            <a:endParaRPr lang="ro-MD"/>
          </a:p>
        </p:txBody>
      </p:sp>
    </p:spTree>
    <p:extLst>
      <p:ext uri="{BB962C8B-B14F-4D97-AF65-F5344CB8AC3E}">
        <p14:creationId xmlns:p14="http://schemas.microsoft.com/office/powerpoint/2010/main" val="2840609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Belbin</a:t>
            </a:r>
            <a:r>
              <a:rPr lang="en-US" baseline="0" dirty="0"/>
              <a:t> results we can see that Liviu strong points are Plant, Resource Investigator and Complete Finisher, we tried to listen to his creativity and his problem solving abilities, of course we do not forget about his abilities to make the team to not get isolated. </a:t>
            </a:r>
            <a:br>
              <a:rPr lang="en-US" baseline="0" dirty="0"/>
            </a:br>
            <a:r>
              <a:rPr lang="en-US" baseline="0" dirty="0" err="1"/>
              <a:t>Taha</a:t>
            </a:r>
            <a:r>
              <a:rPr lang="en-US" baseline="0" dirty="0"/>
              <a:t> main points are Specialist, Plant and Implementer,  we tried to listen to </a:t>
            </a:r>
            <a:r>
              <a:rPr lang="en-US" baseline="0" dirty="0" err="1"/>
              <a:t>Taha’s</a:t>
            </a:r>
            <a:r>
              <a:rPr lang="en-US" baseline="0" dirty="0"/>
              <a:t> ability to know the answer of some problems that only he can solve, but we tried to make for him a limit in order to not slow down the overall Project Process, as a Plant </a:t>
            </a:r>
            <a:r>
              <a:rPr lang="en-US" baseline="0" dirty="0" err="1"/>
              <a:t>Taha</a:t>
            </a:r>
            <a:r>
              <a:rPr lang="en-US" baseline="0" dirty="0"/>
              <a:t> is good in finding good creative ideas and as an Implementer he was making the work plan. </a:t>
            </a:r>
          </a:p>
          <a:p>
            <a:r>
              <a:rPr lang="en-US" baseline="0" dirty="0" err="1"/>
              <a:t>Oskars</a:t>
            </a:r>
            <a:r>
              <a:rPr lang="en-US" baseline="0" dirty="0"/>
              <a:t> main Belbin abilities are: Coordinator, Resource Investigator and Team Worker, </a:t>
            </a:r>
            <a:r>
              <a:rPr lang="en-US" baseline="0" dirty="0" err="1"/>
              <a:t>Oskars</a:t>
            </a:r>
            <a:r>
              <a:rPr lang="en-US" baseline="0" dirty="0"/>
              <a:t> was the person that was gluing the team and making everybody to work together, as an Resource investigator he was making us know what we should implement in </a:t>
            </a:r>
            <a:r>
              <a:rPr lang="en-US" baseline="0" dirty="0" err="1"/>
              <a:t>beter</a:t>
            </a:r>
            <a:r>
              <a:rPr lang="en-US" baseline="0" dirty="0"/>
              <a:t> way in order to become the best, as an coordinator he was always asking us if we are not loosing our main goal or if we are following the </a:t>
            </a:r>
            <a:r>
              <a:rPr lang="en-US" baseline="0" dirty="0" err="1"/>
              <a:t>oblectives</a:t>
            </a:r>
            <a:r>
              <a:rPr lang="en-US" baseline="0" dirty="0"/>
              <a:t>, He was always helping us to split the tasks. </a:t>
            </a:r>
          </a:p>
          <a:p>
            <a:r>
              <a:rPr lang="en-US" baseline="0" dirty="0" err="1"/>
              <a:t>Dragos</a:t>
            </a:r>
            <a:r>
              <a:rPr lang="en-US" baseline="0" dirty="0"/>
              <a:t> main Belbin role in the team are: Implementer, Coordinator and Plant, </a:t>
            </a:r>
            <a:r>
              <a:rPr lang="en-US" baseline="0" dirty="0" err="1"/>
              <a:t>Dragos</a:t>
            </a:r>
            <a:r>
              <a:rPr lang="en-US" baseline="0" dirty="0"/>
              <a:t> was the main responsible person in distributing the tasks and he was monitoring the work load of each team member, sometimes he was pushing members to work better or faster, as Implementer he was making the main strategy how the work should be done and timing it. As a Plant he was always coming with good </a:t>
            </a:r>
            <a:r>
              <a:rPr lang="en-US" baseline="0" dirty="0" err="1"/>
              <a:t>treative</a:t>
            </a:r>
            <a:r>
              <a:rPr lang="en-US" baseline="0" dirty="0"/>
              <a:t> ideas. </a:t>
            </a:r>
            <a:br>
              <a:rPr lang="en-US" baseline="0" dirty="0"/>
            </a:br>
            <a:r>
              <a:rPr lang="en-US" baseline="0" dirty="0"/>
              <a:t>Also we don’t forget about weak Belbin roles of each member, for </a:t>
            </a:r>
            <a:r>
              <a:rPr lang="en-US" baseline="0" dirty="0" err="1"/>
              <a:t>exemple</a:t>
            </a:r>
            <a:r>
              <a:rPr lang="en-US" baseline="0" dirty="0"/>
              <a:t> Liviu cannot be an coordinator Or </a:t>
            </a:r>
            <a:r>
              <a:rPr lang="en-US" baseline="0" dirty="0" err="1"/>
              <a:t>Oskars</a:t>
            </a:r>
            <a:r>
              <a:rPr lang="en-US" baseline="0" dirty="0"/>
              <a:t> cant be a Plant, Of course we were listening of every idea, but we were working only with good ideas. </a:t>
            </a:r>
            <a:endParaRPr lang="ro-MD" dirty="0"/>
          </a:p>
        </p:txBody>
      </p:sp>
      <p:sp>
        <p:nvSpPr>
          <p:cNvPr id="4" name="Slide Number Placeholder 3"/>
          <p:cNvSpPr>
            <a:spLocks noGrp="1"/>
          </p:cNvSpPr>
          <p:nvPr>
            <p:ph type="sldNum" sz="quarter" idx="10"/>
          </p:nvPr>
        </p:nvSpPr>
        <p:spPr/>
        <p:txBody>
          <a:bodyPr/>
          <a:lstStyle/>
          <a:p>
            <a:fld id="{0F56F9A5-43B3-49C0-900A-80970E4EEB78}" type="slidenum">
              <a:rPr lang="ro-MD" smtClean="0"/>
              <a:t>28</a:t>
            </a:fld>
            <a:endParaRPr lang="ro-MD"/>
          </a:p>
        </p:txBody>
      </p:sp>
    </p:spTree>
    <p:extLst>
      <p:ext uri="{BB962C8B-B14F-4D97-AF65-F5344CB8AC3E}">
        <p14:creationId xmlns:p14="http://schemas.microsoft.com/office/powerpoint/2010/main" val="2813977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MD" dirty="0"/>
          </a:p>
        </p:txBody>
      </p:sp>
      <p:sp>
        <p:nvSpPr>
          <p:cNvPr id="4" name="Slide Number Placeholder 3"/>
          <p:cNvSpPr>
            <a:spLocks noGrp="1"/>
          </p:cNvSpPr>
          <p:nvPr>
            <p:ph type="sldNum" sz="quarter" idx="10"/>
          </p:nvPr>
        </p:nvSpPr>
        <p:spPr/>
        <p:txBody>
          <a:bodyPr/>
          <a:lstStyle/>
          <a:p>
            <a:fld id="{0F56F9A5-43B3-49C0-900A-80970E4EEB78}" type="slidenum">
              <a:rPr lang="ro-MD" smtClean="0"/>
              <a:t>33</a:t>
            </a:fld>
            <a:endParaRPr lang="ro-MD"/>
          </a:p>
        </p:txBody>
      </p:sp>
    </p:spTree>
    <p:extLst>
      <p:ext uri="{BB962C8B-B14F-4D97-AF65-F5344CB8AC3E}">
        <p14:creationId xmlns:p14="http://schemas.microsoft.com/office/powerpoint/2010/main" val="4047400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ro-MD" sz="3600" i="0" dirty="0"/>
          </a:p>
        </p:txBody>
      </p:sp>
      <p:sp>
        <p:nvSpPr>
          <p:cNvPr id="4" name="Slide Number Placeholder 3"/>
          <p:cNvSpPr>
            <a:spLocks noGrp="1"/>
          </p:cNvSpPr>
          <p:nvPr>
            <p:ph type="sldNum" sz="quarter" idx="10"/>
          </p:nvPr>
        </p:nvSpPr>
        <p:spPr/>
        <p:txBody>
          <a:bodyPr/>
          <a:lstStyle/>
          <a:p>
            <a:fld id="{0F56F9A5-43B3-49C0-900A-80970E4EEB78}" type="slidenum">
              <a:rPr lang="ro-MD" smtClean="0"/>
              <a:t>7</a:t>
            </a:fld>
            <a:endParaRPr lang="ro-MD"/>
          </a:p>
        </p:txBody>
      </p:sp>
    </p:spTree>
    <p:extLst>
      <p:ext uri="{BB962C8B-B14F-4D97-AF65-F5344CB8AC3E}">
        <p14:creationId xmlns:p14="http://schemas.microsoft.com/office/powerpoint/2010/main" val="2201206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developed event handling software system allows the event manager to: create, edit, delete an event, by entering the category, type, name, date, time, duration, lecturer and price, on the other hand it will help to keep track of events, is this a future event, or this is an event in the past. The event manager will be able to add, edit, delete a member, by entering name, address, phone number, email and preferences of the member, on the other hand the event manager will be able to see the members and non-members in a specific category, and to see which members has to pay their membership by choosing the interested date. Every time when the event manager is adding a member or a non-member the system is generating automatically an ID for each of them, that is starting with “M” if it is a member and with “N” if it is non-member. The event manager will be able to add needed member or non-member to the needed event only by finding the specific member or non-member by their ID, or to create new ones if they are not in their lists. The system is not able to calculate the total income of an event and it is not able to send automatically newsletters to the potential participants. </a:t>
            </a:r>
          </a:p>
          <a:p>
            <a:endParaRPr lang="ro-MD" dirty="0"/>
          </a:p>
        </p:txBody>
      </p:sp>
      <p:sp>
        <p:nvSpPr>
          <p:cNvPr id="4" name="Slide Number Placeholder 3"/>
          <p:cNvSpPr>
            <a:spLocks noGrp="1"/>
          </p:cNvSpPr>
          <p:nvPr>
            <p:ph type="sldNum" sz="quarter" idx="10"/>
          </p:nvPr>
        </p:nvSpPr>
        <p:spPr/>
        <p:txBody>
          <a:bodyPr/>
          <a:lstStyle/>
          <a:p>
            <a:fld id="{0F56F9A5-43B3-49C0-900A-80970E4EEB78}" type="slidenum">
              <a:rPr lang="ro-MD" smtClean="0"/>
              <a:t>10</a:t>
            </a:fld>
            <a:endParaRPr lang="ro-MD"/>
          </a:p>
        </p:txBody>
      </p:sp>
    </p:spTree>
    <p:extLst>
      <p:ext uri="{BB962C8B-B14F-4D97-AF65-F5344CB8AC3E}">
        <p14:creationId xmlns:p14="http://schemas.microsoft.com/office/powerpoint/2010/main" val="3367665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MD" dirty="0"/>
          </a:p>
        </p:txBody>
      </p:sp>
      <p:sp>
        <p:nvSpPr>
          <p:cNvPr id="4" name="Slide Number Placeholder 3"/>
          <p:cNvSpPr>
            <a:spLocks noGrp="1"/>
          </p:cNvSpPr>
          <p:nvPr>
            <p:ph type="sldNum" sz="quarter" idx="10"/>
          </p:nvPr>
        </p:nvSpPr>
        <p:spPr/>
        <p:txBody>
          <a:bodyPr/>
          <a:lstStyle/>
          <a:p>
            <a:fld id="{0F56F9A5-43B3-49C0-900A-80970E4EEB78}" type="slidenum">
              <a:rPr lang="ro-MD" smtClean="0"/>
              <a:t>11</a:t>
            </a:fld>
            <a:endParaRPr lang="ro-MD"/>
          </a:p>
        </p:txBody>
      </p:sp>
    </p:spTree>
    <p:extLst>
      <p:ext uri="{BB962C8B-B14F-4D97-AF65-F5344CB8AC3E}">
        <p14:creationId xmlns:p14="http://schemas.microsoft.com/office/powerpoint/2010/main" val="4282716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Functional requirements represent the major functionality of the software that is expected from the customer, and there are the following: </a:t>
            </a:r>
          </a:p>
          <a:p>
            <a:endParaRPr lang="ro-MD" dirty="0"/>
          </a:p>
        </p:txBody>
      </p:sp>
      <p:sp>
        <p:nvSpPr>
          <p:cNvPr id="4" name="Slide Number Placeholder 3"/>
          <p:cNvSpPr>
            <a:spLocks noGrp="1"/>
          </p:cNvSpPr>
          <p:nvPr>
            <p:ph type="sldNum" sz="quarter" idx="10"/>
          </p:nvPr>
        </p:nvSpPr>
        <p:spPr/>
        <p:txBody>
          <a:bodyPr/>
          <a:lstStyle/>
          <a:p>
            <a:fld id="{0F56F9A5-43B3-49C0-900A-80970E4EEB78}" type="slidenum">
              <a:rPr lang="ro-MD" smtClean="0"/>
              <a:t>12</a:t>
            </a:fld>
            <a:endParaRPr lang="ro-MD"/>
          </a:p>
        </p:txBody>
      </p:sp>
    </p:spTree>
    <p:extLst>
      <p:ext uri="{BB962C8B-B14F-4D97-AF65-F5344CB8AC3E}">
        <p14:creationId xmlns:p14="http://schemas.microsoft.com/office/powerpoint/2010/main" val="3088591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MD" dirty="0"/>
          </a:p>
        </p:txBody>
      </p:sp>
      <p:sp>
        <p:nvSpPr>
          <p:cNvPr id="4" name="Slide Number Placeholder 3"/>
          <p:cNvSpPr>
            <a:spLocks noGrp="1"/>
          </p:cNvSpPr>
          <p:nvPr>
            <p:ph type="sldNum" sz="quarter" idx="10"/>
          </p:nvPr>
        </p:nvSpPr>
        <p:spPr/>
        <p:txBody>
          <a:bodyPr/>
          <a:lstStyle/>
          <a:p>
            <a:fld id="{0F56F9A5-43B3-49C0-900A-80970E4EEB78}" type="slidenum">
              <a:rPr lang="ro-MD" smtClean="0"/>
              <a:t>13</a:t>
            </a:fld>
            <a:endParaRPr lang="ro-MD"/>
          </a:p>
        </p:txBody>
      </p:sp>
    </p:spTree>
    <p:extLst>
      <p:ext uri="{BB962C8B-B14F-4D97-AF65-F5344CB8AC3E}">
        <p14:creationId xmlns:p14="http://schemas.microsoft.com/office/powerpoint/2010/main" val="3863271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non-functional requirements represent the requirements that are not related to the main functionality and does not affect the usage of the system, and this are:</a:t>
            </a:r>
          </a:p>
          <a:p>
            <a:endParaRPr lang="ro-MD" dirty="0"/>
          </a:p>
        </p:txBody>
      </p:sp>
      <p:sp>
        <p:nvSpPr>
          <p:cNvPr id="4" name="Slide Number Placeholder 3"/>
          <p:cNvSpPr>
            <a:spLocks noGrp="1"/>
          </p:cNvSpPr>
          <p:nvPr>
            <p:ph type="sldNum" sz="quarter" idx="10"/>
          </p:nvPr>
        </p:nvSpPr>
        <p:spPr/>
        <p:txBody>
          <a:bodyPr/>
          <a:lstStyle/>
          <a:p>
            <a:fld id="{0F56F9A5-43B3-49C0-900A-80970E4EEB78}" type="slidenum">
              <a:rPr lang="ro-MD" smtClean="0"/>
              <a:t>14</a:t>
            </a:fld>
            <a:endParaRPr lang="ro-MD"/>
          </a:p>
        </p:txBody>
      </p:sp>
    </p:spTree>
    <p:extLst>
      <p:ext uri="{BB962C8B-B14F-4D97-AF65-F5344CB8AC3E}">
        <p14:creationId xmlns:p14="http://schemas.microsoft.com/office/powerpoint/2010/main" val="2322202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Model classes those are representing the blueprints of objects, the one class is a single entity which mean single object has its own fields and methods, the class below is a Lecturer class, so Lecturer object can be instantiated based on it. </a:t>
            </a:r>
          </a:p>
          <a:p>
            <a:endParaRPr lang="ro-MD" dirty="0"/>
          </a:p>
        </p:txBody>
      </p:sp>
      <p:sp>
        <p:nvSpPr>
          <p:cNvPr id="4" name="Slide Number Placeholder 3"/>
          <p:cNvSpPr>
            <a:spLocks noGrp="1"/>
          </p:cNvSpPr>
          <p:nvPr>
            <p:ph type="sldNum" sz="quarter" idx="10"/>
          </p:nvPr>
        </p:nvSpPr>
        <p:spPr/>
        <p:txBody>
          <a:bodyPr/>
          <a:lstStyle/>
          <a:p>
            <a:fld id="{0F56F9A5-43B3-49C0-900A-80970E4EEB78}" type="slidenum">
              <a:rPr lang="ro-MD" smtClean="0"/>
              <a:t>22</a:t>
            </a:fld>
            <a:endParaRPr lang="ro-MD"/>
          </a:p>
        </p:txBody>
      </p:sp>
    </p:spTree>
    <p:extLst>
      <p:ext uri="{BB962C8B-B14F-4D97-AF65-F5344CB8AC3E}">
        <p14:creationId xmlns:p14="http://schemas.microsoft.com/office/powerpoint/2010/main" val="1712229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Controller classes are those classes interconnecting the model classes to view classes, so they play a mediator role between GUI and actual models, the class below is an </a:t>
            </a:r>
            <a:r>
              <a:rPr lang="en-US" sz="1200" dirty="0" err="1"/>
              <a:t>AddLecturerController</a:t>
            </a:r>
            <a:r>
              <a:rPr lang="en-US" sz="1200" dirty="0"/>
              <a:t>, it is using a lecturer class as a filed with one-to-many relationship, so array list has been used. </a:t>
            </a:r>
          </a:p>
          <a:p>
            <a:endParaRPr lang="ro-MD" dirty="0"/>
          </a:p>
        </p:txBody>
      </p:sp>
      <p:sp>
        <p:nvSpPr>
          <p:cNvPr id="4" name="Slide Number Placeholder 3"/>
          <p:cNvSpPr>
            <a:spLocks noGrp="1"/>
          </p:cNvSpPr>
          <p:nvPr>
            <p:ph type="sldNum" sz="quarter" idx="10"/>
          </p:nvPr>
        </p:nvSpPr>
        <p:spPr/>
        <p:txBody>
          <a:bodyPr/>
          <a:lstStyle/>
          <a:p>
            <a:fld id="{0F56F9A5-43B3-49C0-900A-80970E4EEB78}" type="slidenum">
              <a:rPr lang="ro-MD" smtClean="0"/>
              <a:t>24</a:t>
            </a:fld>
            <a:endParaRPr lang="ro-MD"/>
          </a:p>
        </p:txBody>
      </p:sp>
    </p:spTree>
    <p:extLst>
      <p:ext uri="{BB962C8B-B14F-4D97-AF65-F5344CB8AC3E}">
        <p14:creationId xmlns:p14="http://schemas.microsoft.com/office/powerpoint/2010/main" val="422298321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1/25/2018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1/25/2018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1/25/2018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1/25/2018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1/25/2018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1/25/2018</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1/25/2018</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1/25/2018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Project Report</a:t>
            </a:r>
            <a:endParaRPr lang="ro-MD" dirty="0"/>
          </a:p>
        </p:txBody>
      </p:sp>
      <p:sp>
        <p:nvSpPr>
          <p:cNvPr id="3" name="Subtitle 2"/>
          <p:cNvSpPr>
            <a:spLocks noGrp="1"/>
          </p:cNvSpPr>
          <p:nvPr>
            <p:ph type="subTitle" idx="1"/>
          </p:nvPr>
        </p:nvSpPr>
        <p:spPr/>
        <p:txBody>
          <a:bodyPr>
            <a:normAutofit/>
          </a:bodyPr>
          <a:lstStyle/>
          <a:p>
            <a:r>
              <a:rPr lang="en-US" b="1" dirty="0" err="1"/>
              <a:t>Taha</a:t>
            </a:r>
            <a:r>
              <a:rPr lang="en-US" b="1" dirty="0"/>
              <a:t> Mohamed </a:t>
            </a:r>
            <a:r>
              <a:rPr lang="en-US" b="1" dirty="0" err="1"/>
              <a:t>Alzein</a:t>
            </a:r>
            <a:r>
              <a:rPr lang="en-US" b="1" dirty="0"/>
              <a:t>, 269055;</a:t>
            </a:r>
            <a:r>
              <a:rPr lang="en-US" dirty="0"/>
              <a:t>	</a:t>
            </a:r>
            <a:r>
              <a:rPr lang="en-US" b="1" dirty="0" err="1"/>
              <a:t>Oskars</a:t>
            </a:r>
            <a:r>
              <a:rPr lang="en-US" b="1" dirty="0"/>
              <a:t> </a:t>
            </a:r>
            <a:r>
              <a:rPr lang="en-US" b="1" dirty="0" err="1"/>
              <a:t>Arajs</a:t>
            </a:r>
            <a:r>
              <a:rPr lang="en-US" b="1" dirty="0"/>
              <a:t>, 266534;</a:t>
            </a:r>
            <a:endParaRPr lang="en-US" dirty="0"/>
          </a:p>
          <a:p>
            <a:r>
              <a:rPr lang="en-US" b="1" dirty="0" err="1"/>
              <a:t>Dragos</a:t>
            </a:r>
            <a:r>
              <a:rPr lang="en-US" b="1" dirty="0"/>
              <a:t> </a:t>
            </a:r>
            <a:r>
              <a:rPr lang="en-US" b="1" dirty="0" err="1"/>
              <a:t>Chirtoaca</a:t>
            </a:r>
            <a:r>
              <a:rPr lang="en-US" b="1" dirty="0"/>
              <a:t>, 253742;</a:t>
            </a:r>
            <a:r>
              <a:rPr lang="en-US" dirty="0"/>
              <a:t>		</a:t>
            </a:r>
            <a:r>
              <a:rPr lang="en-US" b="1" dirty="0"/>
              <a:t>Pascari Liviu, 266094;</a:t>
            </a:r>
            <a:endParaRPr lang="en-US" dirty="0"/>
          </a:p>
          <a:p>
            <a:endParaRPr lang="ro-MD" dirty="0"/>
          </a:p>
        </p:txBody>
      </p:sp>
    </p:spTree>
    <p:extLst>
      <p:ext uri="{BB962C8B-B14F-4D97-AF65-F5344CB8AC3E}">
        <p14:creationId xmlns:p14="http://schemas.microsoft.com/office/powerpoint/2010/main" val="3677380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endParaRPr lang="ro-MD" dirty="0"/>
          </a:p>
        </p:txBody>
      </p:sp>
      <p:pic>
        <p:nvPicPr>
          <p:cNvPr id="2050" name="Picture 2" descr="Imagini pentru introduct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80705" y="1512609"/>
            <a:ext cx="7830589" cy="5220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891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a:t>
            </a:r>
            <a:endParaRPr lang="ro-MD" dirty="0"/>
          </a:p>
        </p:txBody>
      </p:sp>
      <p:sp>
        <p:nvSpPr>
          <p:cNvPr id="3" name="Content Placeholder 2"/>
          <p:cNvSpPr>
            <a:spLocks noGrp="1"/>
          </p:cNvSpPr>
          <p:nvPr>
            <p:ph idx="1"/>
          </p:nvPr>
        </p:nvSpPr>
        <p:spPr>
          <a:xfrm>
            <a:off x="1069848" y="2593571"/>
            <a:ext cx="10058400" cy="2826328"/>
          </a:xfrm>
        </p:spPr>
        <p:txBody>
          <a:bodyPr>
            <a:normAutofit/>
          </a:bodyPr>
          <a:lstStyle/>
          <a:p>
            <a:pPr marL="0" indent="0">
              <a:buNone/>
            </a:pPr>
            <a:r>
              <a:rPr lang="en-US" sz="2800" dirty="0"/>
              <a:t>During the interview with the representatives of VIA center are identified some Functional and Non-functional requirements. This requirements serve as boundaries and checkpoints for the future implemented system. </a:t>
            </a:r>
          </a:p>
        </p:txBody>
      </p:sp>
    </p:spTree>
    <p:extLst>
      <p:ext uri="{BB962C8B-B14F-4D97-AF65-F5344CB8AC3E}">
        <p14:creationId xmlns:p14="http://schemas.microsoft.com/office/powerpoint/2010/main" val="2450509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Requirements </a:t>
            </a:r>
            <a:endParaRPr lang="ro-MD" dirty="0"/>
          </a:p>
        </p:txBody>
      </p:sp>
      <p:sp>
        <p:nvSpPr>
          <p:cNvPr id="3" name="Content Placeholder 2"/>
          <p:cNvSpPr>
            <a:spLocks noGrp="1"/>
          </p:cNvSpPr>
          <p:nvPr>
            <p:ph idx="1"/>
          </p:nvPr>
        </p:nvSpPr>
        <p:spPr>
          <a:xfrm>
            <a:off x="1069848" y="2593571"/>
            <a:ext cx="9853076" cy="2826328"/>
          </a:xfrm>
        </p:spPr>
        <p:txBody>
          <a:bodyPr>
            <a:normAutofit/>
          </a:bodyPr>
          <a:lstStyle/>
          <a:p>
            <a:pPr marL="0" indent="0">
              <a:buNone/>
            </a:pPr>
            <a:r>
              <a:rPr lang="en-US" sz="2800" dirty="0"/>
              <a:t>Functional requirements represent the major functionality of the software that is expected from the customer, and there are the following: </a:t>
            </a:r>
          </a:p>
        </p:txBody>
      </p:sp>
    </p:spTree>
    <p:extLst>
      <p:ext uri="{BB962C8B-B14F-4D97-AF65-F5344CB8AC3E}">
        <p14:creationId xmlns:p14="http://schemas.microsoft.com/office/powerpoint/2010/main" val="3601658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Functional Requirements </a:t>
            </a:r>
            <a:endParaRPr lang="ro-MD" dirty="0"/>
          </a:p>
        </p:txBody>
      </p:sp>
      <p:sp>
        <p:nvSpPr>
          <p:cNvPr id="9" name="Content Placeholder 8"/>
          <p:cNvSpPr>
            <a:spLocks noGrp="1"/>
          </p:cNvSpPr>
          <p:nvPr>
            <p:ph sz="half" idx="1"/>
          </p:nvPr>
        </p:nvSpPr>
        <p:spPr>
          <a:xfrm>
            <a:off x="1069847" y="2194559"/>
            <a:ext cx="5547084" cy="4405745"/>
          </a:xfrm>
        </p:spPr>
        <p:txBody>
          <a:bodyPr>
            <a:normAutofit fontScale="70000" lnSpcReduction="20000"/>
          </a:bodyPr>
          <a:lstStyle/>
          <a:p>
            <a:pPr marL="457200" indent="-457200">
              <a:buFont typeface="+mj-lt"/>
              <a:buAutoNum type="arabicPeriod"/>
            </a:pPr>
            <a:r>
              <a:rPr lang="en-US" dirty="0"/>
              <a:t>The system must allow user to add a member.</a:t>
            </a:r>
          </a:p>
          <a:p>
            <a:pPr marL="457200" indent="-457200">
              <a:buFont typeface="+mj-lt"/>
              <a:buAutoNum type="arabicPeriod"/>
            </a:pPr>
            <a:r>
              <a:rPr lang="en-US" dirty="0"/>
              <a:t>The system must allow user to edit a member.</a:t>
            </a:r>
          </a:p>
          <a:p>
            <a:pPr marL="457200" indent="-457200">
              <a:buFont typeface="+mj-lt"/>
              <a:buAutoNum type="arabicPeriod"/>
            </a:pPr>
            <a:r>
              <a:rPr lang="en-US" dirty="0"/>
              <a:t>The system must allow user to delete a member.</a:t>
            </a:r>
          </a:p>
          <a:p>
            <a:pPr marL="457200" indent="-457200">
              <a:buFont typeface="+mj-lt"/>
              <a:buAutoNum type="arabicPeriod"/>
            </a:pPr>
            <a:r>
              <a:rPr lang="en-US" dirty="0"/>
              <a:t>The system must allow user to add category.</a:t>
            </a:r>
          </a:p>
          <a:p>
            <a:pPr marL="457200" indent="-457200">
              <a:buFont typeface="+mj-lt"/>
              <a:buAutoNum type="arabicPeriod"/>
            </a:pPr>
            <a:r>
              <a:rPr lang="en-US" dirty="0"/>
              <a:t>The system must allow user to delete category.</a:t>
            </a:r>
          </a:p>
          <a:p>
            <a:pPr marL="457200" indent="-457200">
              <a:buFont typeface="+mj-lt"/>
              <a:buAutoNum type="arabicPeriod"/>
            </a:pPr>
            <a:r>
              <a:rPr lang="en-US" dirty="0"/>
              <a:t>The system must allow user to add an event.</a:t>
            </a:r>
          </a:p>
          <a:p>
            <a:pPr marL="457200" indent="-457200">
              <a:buFont typeface="+mj-lt"/>
              <a:buAutoNum type="arabicPeriod"/>
            </a:pPr>
            <a:r>
              <a:rPr lang="en-US" dirty="0"/>
              <a:t>The system must allow user to edit an event.</a:t>
            </a:r>
          </a:p>
          <a:p>
            <a:pPr marL="457200" indent="-457200">
              <a:buFont typeface="+mj-lt"/>
              <a:buAutoNum type="arabicPeriod"/>
            </a:pPr>
            <a:r>
              <a:rPr lang="en-US" dirty="0"/>
              <a:t>The system must allow user to delete an event.</a:t>
            </a:r>
          </a:p>
          <a:p>
            <a:pPr marL="457200" indent="-457200">
              <a:buFont typeface="+mj-lt"/>
              <a:buAutoNum type="arabicPeriod"/>
            </a:pPr>
            <a:r>
              <a:rPr lang="en-US" dirty="0"/>
              <a:t>The system must allow user to add a sponsor.</a:t>
            </a:r>
          </a:p>
          <a:p>
            <a:pPr marL="457200" indent="-457200">
              <a:buFont typeface="+mj-lt"/>
              <a:buAutoNum type="arabicPeriod"/>
            </a:pPr>
            <a:r>
              <a:rPr lang="en-US" dirty="0"/>
              <a:t>The system must allow user to edit a sponsor.</a:t>
            </a:r>
          </a:p>
          <a:p>
            <a:pPr marL="457200" indent="-457200">
              <a:buFont typeface="+mj-lt"/>
              <a:buAutoNum type="arabicPeriod"/>
            </a:pPr>
            <a:r>
              <a:rPr lang="en-US" dirty="0"/>
              <a:t>The system must allow user to delete a sponsor.</a:t>
            </a:r>
          </a:p>
          <a:p>
            <a:pPr marL="457200" indent="-457200">
              <a:buFont typeface="+mj-lt"/>
              <a:buAutoNum type="arabicPeriod"/>
            </a:pPr>
            <a:r>
              <a:rPr lang="en-US" dirty="0"/>
              <a:t>The system must allow user to add a lecturer.</a:t>
            </a:r>
          </a:p>
          <a:p>
            <a:pPr marL="457200" indent="-457200">
              <a:buFont typeface="+mj-lt"/>
              <a:buAutoNum type="arabicPeriod"/>
            </a:pPr>
            <a:r>
              <a:rPr lang="en-US" dirty="0"/>
              <a:t>The system must allow user to edit a lecturer.</a:t>
            </a:r>
          </a:p>
          <a:p>
            <a:pPr marL="457200" indent="-457200">
              <a:buFont typeface="+mj-lt"/>
              <a:buAutoNum type="arabicPeriod"/>
            </a:pPr>
            <a:r>
              <a:rPr lang="en-US" dirty="0"/>
              <a:t>The system must allow user to delete a lecturer.</a:t>
            </a:r>
          </a:p>
        </p:txBody>
      </p:sp>
      <p:sp>
        <p:nvSpPr>
          <p:cNvPr id="10" name="Content Placeholder 9"/>
          <p:cNvSpPr>
            <a:spLocks noGrp="1"/>
          </p:cNvSpPr>
          <p:nvPr>
            <p:ph sz="half" idx="2"/>
          </p:nvPr>
        </p:nvSpPr>
        <p:spPr>
          <a:xfrm>
            <a:off x="6096001" y="2194559"/>
            <a:ext cx="5691446" cy="4405745"/>
          </a:xfrm>
        </p:spPr>
        <p:txBody>
          <a:bodyPr>
            <a:normAutofit fontScale="70000" lnSpcReduction="20000"/>
          </a:bodyPr>
          <a:lstStyle/>
          <a:p>
            <a:pPr marL="457200" indent="-457200">
              <a:buFont typeface="+mj-lt"/>
              <a:buAutoNum type="arabicPeriod" startAt="15"/>
            </a:pPr>
            <a:r>
              <a:rPr lang="en-US" dirty="0"/>
              <a:t>The system must allow user to add a none-member. </a:t>
            </a:r>
          </a:p>
          <a:p>
            <a:pPr marL="457200" indent="-457200">
              <a:buFont typeface="+mj-lt"/>
              <a:buAutoNum type="arabicPeriod" startAt="15"/>
            </a:pPr>
            <a:r>
              <a:rPr lang="en-US" dirty="0"/>
              <a:t>The system must allow user to add participant (member/non-member) to event.</a:t>
            </a:r>
          </a:p>
          <a:p>
            <a:pPr marL="457200" indent="-457200">
              <a:buFont typeface="+mj-lt"/>
              <a:buAutoNum type="arabicPeriod" startAt="15"/>
            </a:pPr>
            <a:r>
              <a:rPr lang="en-US" dirty="0"/>
              <a:t>The system must allow user to delete participant (member/non-member) from event.</a:t>
            </a:r>
          </a:p>
          <a:p>
            <a:pPr marL="457200" indent="-457200">
              <a:buFont typeface="+mj-lt"/>
              <a:buAutoNum type="arabicPeriod" startAt="15"/>
            </a:pPr>
            <a:r>
              <a:rPr lang="en-US" dirty="0"/>
              <a:t>The system must allow user to add lecturer to event.</a:t>
            </a:r>
          </a:p>
          <a:p>
            <a:pPr marL="457200" indent="-457200">
              <a:buFont typeface="+mj-lt"/>
              <a:buAutoNum type="arabicPeriod" startAt="15"/>
            </a:pPr>
            <a:r>
              <a:rPr lang="en-US" dirty="0"/>
              <a:t>The system must allow user to delete lecturer from event.</a:t>
            </a:r>
          </a:p>
          <a:p>
            <a:pPr marL="457200" indent="-457200">
              <a:buFont typeface="+mj-lt"/>
              <a:buAutoNum type="arabicPeriod" startAt="15"/>
            </a:pPr>
            <a:r>
              <a:rPr lang="en-US" dirty="0"/>
              <a:t>The system must allow user to search for finalized events.</a:t>
            </a:r>
          </a:p>
          <a:p>
            <a:pPr marL="457200" indent="-457200">
              <a:buFont typeface="+mj-lt"/>
              <a:buAutoNum type="arabicPeriod" startAt="15"/>
            </a:pPr>
            <a:r>
              <a:rPr lang="en-US" dirty="0"/>
              <a:t>The system must allow user to search for and non-finalized events.</a:t>
            </a:r>
          </a:p>
          <a:p>
            <a:pPr marL="457200" indent="-457200">
              <a:buFont typeface="+mj-lt"/>
              <a:buAutoNum type="arabicPeriod" startAt="15"/>
            </a:pPr>
            <a:r>
              <a:rPr lang="en-US" dirty="0"/>
              <a:t>The system must allow user to search for sponsor in specific category.</a:t>
            </a:r>
          </a:p>
          <a:p>
            <a:pPr marL="457200" indent="-457200">
              <a:buFont typeface="+mj-lt"/>
              <a:buAutoNum type="arabicPeriod" startAt="15"/>
            </a:pPr>
            <a:r>
              <a:rPr lang="en-US" dirty="0"/>
              <a:t>The system must allow user to search for lecturers in specific category.</a:t>
            </a:r>
          </a:p>
          <a:p>
            <a:pPr marL="457200" indent="-457200">
              <a:buFont typeface="+mj-lt"/>
              <a:buAutoNum type="arabicPeriod" startAt="15"/>
            </a:pPr>
            <a:r>
              <a:rPr lang="en-US" dirty="0"/>
              <a:t>The system must allow user to search for members’ preference those interested in specific category.</a:t>
            </a:r>
          </a:p>
          <a:p>
            <a:pPr marL="457200" indent="-457200">
              <a:buFont typeface="+mj-lt"/>
              <a:buAutoNum type="arabicPeriod" startAt="15"/>
            </a:pPr>
            <a:r>
              <a:rPr lang="en-US" dirty="0"/>
              <a:t>The system must allow user to find the members those not paid their membership.</a:t>
            </a:r>
            <a:endParaRPr lang="ro-MD" dirty="0"/>
          </a:p>
        </p:txBody>
      </p:sp>
    </p:spTree>
    <p:extLst>
      <p:ext uri="{BB962C8B-B14F-4D97-AF65-F5344CB8AC3E}">
        <p14:creationId xmlns:p14="http://schemas.microsoft.com/office/powerpoint/2010/main" val="2621773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 - Functional Requirements </a:t>
            </a:r>
            <a:endParaRPr lang="ro-MD" dirty="0"/>
          </a:p>
        </p:txBody>
      </p:sp>
      <p:sp>
        <p:nvSpPr>
          <p:cNvPr id="3" name="Content Placeholder 2"/>
          <p:cNvSpPr>
            <a:spLocks noGrp="1"/>
          </p:cNvSpPr>
          <p:nvPr>
            <p:ph idx="1"/>
          </p:nvPr>
        </p:nvSpPr>
        <p:spPr>
          <a:xfrm>
            <a:off x="1069848" y="2593571"/>
            <a:ext cx="9853076" cy="2826328"/>
          </a:xfrm>
        </p:spPr>
        <p:txBody>
          <a:bodyPr>
            <a:normAutofit fontScale="85000" lnSpcReduction="10000"/>
          </a:bodyPr>
          <a:lstStyle/>
          <a:p>
            <a:pPr marL="0" indent="0">
              <a:buNone/>
            </a:pPr>
            <a:r>
              <a:rPr lang="en-US" sz="2800" dirty="0"/>
              <a:t>The non-functional requirements represent the requirements that are not related to the main functionality and does not affect the usage of the system, and this are:</a:t>
            </a:r>
          </a:p>
          <a:p>
            <a:pPr marL="514350" indent="-514350">
              <a:buFont typeface="+mj-lt"/>
              <a:buAutoNum type="arabicPeriod"/>
            </a:pPr>
            <a:r>
              <a:rPr lang="en-US" sz="2800" dirty="0"/>
              <a:t>The system must use files as data storage</a:t>
            </a:r>
          </a:p>
          <a:p>
            <a:pPr marL="514350" indent="-514350">
              <a:buFont typeface="+mj-lt"/>
              <a:buAutoNum type="arabicPeriod"/>
            </a:pPr>
            <a:r>
              <a:rPr lang="en-US" sz="2800" dirty="0"/>
              <a:t>The system must be implemented in Java</a:t>
            </a:r>
          </a:p>
          <a:p>
            <a:pPr marL="514350" indent="-514350">
              <a:buFont typeface="+mj-lt"/>
              <a:buAutoNum type="arabicPeriod"/>
            </a:pPr>
            <a:r>
              <a:rPr lang="en-US" sz="2800" dirty="0"/>
              <a:t>The system needs to answer within 2 seconds 95% of the time</a:t>
            </a:r>
          </a:p>
          <a:p>
            <a:pPr marL="514350" indent="-514350">
              <a:buFont typeface="+mj-lt"/>
              <a:buAutoNum type="arabicPeriod"/>
            </a:pPr>
            <a:r>
              <a:rPr lang="en-US" sz="2800" dirty="0"/>
              <a:t>The system usability must be tested by </a:t>
            </a:r>
            <a:r>
              <a:rPr lang="en-US" sz="2800"/>
              <a:t>end user  </a:t>
            </a:r>
            <a:endParaRPr lang="en-US" sz="2800" dirty="0"/>
          </a:p>
        </p:txBody>
      </p:sp>
    </p:spTree>
    <p:extLst>
      <p:ext uri="{BB962C8B-B14F-4D97-AF65-F5344CB8AC3E}">
        <p14:creationId xmlns:p14="http://schemas.microsoft.com/office/powerpoint/2010/main" val="3082787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dirty="0"/>
              <a:t>Use case diagram</a:t>
            </a:r>
          </a:p>
        </p:txBody>
      </p:sp>
      <p:sp>
        <p:nvSpPr>
          <p:cNvPr id="3" name="Content Placeholder 2"/>
          <p:cNvSpPr>
            <a:spLocks noGrp="1"/>
          </p:cNvSpPr>
          <p:nvPr>
            <p:ph idx="1"/>
          </p:nvPr>
        </p:nvSpPr>
        <p:spPr>
          <a:xfrm>
            <a:off x="1069848" y="2121408"/>
            <a:ext cx="2986763" cy="4050792"/>
          </a:xfrm>
        </p:spPr>
        <p:txBody>
          <a:bodyPr>
            <a:normAutofit fontScale="85000" lnSpcReduction="10000"/>
          </a:bodyPr>
          <a:lstStyle/>
          <a:p>
            <a:r>
              <a:rPr lang="en-US" dirty="0"/>
              <a:t>A use case diagram contains four components.</a:t>
            </a:r>
          </a:p>
          <a:p>
            <a:pPr lvl="1"/>
            <a:r>
              <a:rPr lang="en-US" dirty="0"/>
              <a:t>The boundary, which defines the system of interest in relation to the world around it.</a:t>
            </a:r>
          </a:p>
          <a:p>
            <a:pPr lvl="1"/>
            <a:r>
              <a:rPr lang="en-US" dirty="0"/>
              <a:t>The actors, usually individuals involved with the system defined according to their roles.</a:t>
            </a:r>
          </a:p>
          <a:p>
            <a:pPr lvl="1"/>
            <a:r>
              <a:rPr lang="en-US" dirty="0"/>
              <a:t>The use cases, which are the specific roles played by the actors within and around the system.</a:t>
            </a:r>
          </a:p>
          <a:p>
            <a:pPr lvl="1"/>
            <a:r>
              <a:rPr lang="en-US" dirty="0"/>
              <a:t>The relationships between and among the actors and the use cases.</a:t>
            </a:r>
          </a:p>
        </p:txBody>
      </p:sp>
      <p:pic>
        <p:nvPicPr>
          <p:cNvPr id="5" name="Picture 4"/>
          <p:cNvPicPr>
            <a:picLocks noChangeAspect="1"/>
          </p:cNvPicPr>
          <p:nvPr/>
        </p:nvPicPr>
        <p:blipFill>
          <a:blip r:embed="rId2"/>
          <a:stretch>
            <a:fillRect/>
          </a:stretch>
        </p:blipFill>
        <p:spPr>
          <a:xfrm>
            <a:off x="4189615" y="1755058"/>
            <a:ext cx="7542154" cy="4783492"/>
          </a:xfrm>
          <a:prstGeom prst="rect">
            <a:avLst/>
          </a:prstGeom>
        </p:spPr>
      </p:pic>
    </p:spTree>
    <p:extLst>
      <p:ext uri="{BB962C8B-B14F-4D97-AF65-F5344CB8AC3E}">
        <p14:creationId xmlns:p14="http://schemas.microsoft.com/office/powerpoint/2010/main" val="3843539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dirty="0"/>
              <a:t>Use case d</a:t>
            </a:r>
            <a:r>
              <a:rPr lang="en-US" dirty="0" err="1"/>
              <a:t>escription</a:t>
            </a:r>
            <a:endParaRPr lang="lv-LV" dirty="0"/>
          </a:p>
        </p:txBody>
      </p:sp>
      <p:sp>
        <p:nvSpPr>
          <p:cNvPr id="3" name="Content Placeholder 2"/>
          <p:cNvSpPr>
            <a:spLocks noGrp="1"/>
          </p:cNvSpPr>
          <p:nvPr>
            <p:ph idx="1"/>
          </p:nvPr>
        </p:nvSpPr>
        <p:spPr>
          <a:xfrm>
            <a:off x="1069848" y="2121408"/>
            <a:ext cx="3349752" cy="4050792"/>
          </a:xfrm>
        </p:spPr>
        <p:txBody>
          <a:bodyPr/>
          <a:lstStyle/>
          <a:p>
            <a:r>
              <a:rPr lang="en-US" dirty="0"/>
              <a:t>A use case is a methodology used in system analysis to identify, clarify, and organize system requirements.</a:t>
            </a:r>
            <a:endParaRPr lang="lv-LV" dirty="0"/>
          </a:p>
        </p:txBody>
      </p:sp>
      <p:pic>
        <p:nvPicPr>
          <p:cNvPr id="4" name="Picture 3"/>
          <p:cNvPicPr/>
          <p:nvPr/>
        </p:nvPicPr>
        <p:blipFill>
          <a:blip r:embed="rId2"/>
          <a:stretch>
            <a:fillRect/>
          </a:stretch>
        </p:blipFill>
        <p:spPr>
          <a:xfrm>
            <a:off x="4419600" y="2150533"/>
            <a:ext cx="6934200" cy="4161367"/>
          </a:xfrm>
          <a:prstGeom prst="rect">
            <a:avLst/>
          </a:prstGeom>
        </p:spPr>
      </p:pic>
    </p:spTree>
    <p:extLst>
      <p:ext uri="{BB962C8B-B14F-4D97-AF65-F5344CB8AC3E}">
        <p14:creationId xmlns:p14="http://schemas.microsoft.com/office/powerpoint/2010/main" val="2263667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dirty="0"/>
              <a:t>Activity diagrams</a:t>
            </a:r>
          </a:p>
        </p:txBody>
      </p:sp>
      <p:sp>
        <p:nvSpPr>
          <p:cNvPr id="3" name="Content Placeholder 2"/>
          <p:cNvSpPr>
            <a:spLocks noGrp="1"/>
          </p:cNvSpPr>
          <p:nvPr>
            <p:ph idx="1"/>
          </p:nvPr>
        </p:nvSpPr>
        <p:spPr/>
        <p:txBody>
          <a:bodyPr/>
          <a:lstStyle/>
          <a:p>
            <a:r>
              <a:rPr lang="lv-LV" dirty="0"/>
              <a:t>Graphical representation of workflow</a:t>
            </a:r>
          </a:p>
          <a:p>
            <a:r>
              <a:rPr lang="lv-LV" dirty="0"/>
              <a:t>Stepwise actions</a:t>
            </a:r>
          </a:p>
          <a:p>
            <a:r>
              <a:rPr lang="lv-LV" dirty="0"/>
              <a:t>Symbols used</a:t>
            </a:r>
          </a:p>
          <a:p>
            <a:endParaRPr lang="lv-LV" dirty="0"/>
          </a:p>
          <a:p>
            <a:endParaRPr lang="lv-LV" dirty="0"/>
          </a:p>
          <a:p>
            <a:endParaRPr lang="lv-LV" dirty="0"/>
          </a:p>
        </p:txBody>
      </p:sp>
      <p:pic>
        <p:nvPicPr>
          <p:cNvPr id="5" name="Picture 4"/>
          <p:cNvPicPr/>
          <p:nvPr/>
        </p:nvPicPr>
        <p:blipFill>
          <a:blip r:embed="rId2"/>
          <a:stretch>
            <a:fillRect/>
          </a:stretch>
        </p:blipFill>
        <p:spPr>
          <a:xfrm>
            <a:off x="7877704" y="1027906"/>
            <a:ext cx="3209925" cy="4933950"/>
          </a:xfrm>
          <a:prstGeom prst="rect">
            <a:avLst/>
          </a:prstGeom>
        </p:spPr>
      </p:pic>
    </p:spTree>
    <p:extLst>
      <p:ext uri="{BB962C8B-B14F-4D97-AF65-F5344CB8AC3E}">
        <p14:creationId xmlns:p14="http://schemas.microsoft.com/office/powerpoint/2010/main" val="1619685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DIAGRAM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0665" y="1771764"/>
            <a:ext cx="8676766" cy="4818413"/>
          </a:xfrm>
        </p:spPr>
      </p:pic>
    </p:spTree>
    <p:extLst>
      <p:ext uri="{BB962C8B-B14F-4D97-AF65-F5344CB8AC3E}">
        <p14:creationId xmlns:p14="http://schemas.microsoft.com/office/powerpoint/2010/main" val="162693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System Architect</a:t>
            </a:r>
            <a:endParaRPr lang="en-US"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161240" y="1578586"/>
            <a:ext cx="7869520" cy="5005093"/>
          </a:xfrm>
          <a:prstGeom prst="rect">
            <a:avLst/>
          </a:prstGeom>
        </p:spPr>
      </p:pic>
      <p:sp>
        <p:nvSpPr>
          <p:cNvPr id="6" name="TextBox 5"/>
          <p:cNvSpPr txBox="1"/>
          <p:nvPr/>
        </p:nvSpPr>
        <p:spPr>
          <a:xfrm>
            <a:off x="7647709" y="1762298"/>
            <a:ext cx="4272742" cy="461665"/>
          </a:xfrm>
          <a:prstGeom prst="rect">
            <a:avLst/>
          </a:prstGeom>
          <a:noFill/>
        </p:spPr>
        <p:txBody>
          <a:bodyPr wrap="square" rtlCol="0">
            <a:spAutoFit/>
          </a:bodyPr>
          <a:lstStyle/>
          <a:p>
            <a:r>
              <a:rPr lang="en-GB" sz="2400" b="1" dirty="0"/>
              <a:t>MVC architectural pattern</a:t>
            </a:r>
            <a:endParaRPr lang="en-US" sz="2400" b="1" dirty="0"/>
          </a:p>
        </p:txBody>
      </p:sp>
    </p:spTree>
    <p:extLst>
      <p:ext uri="{BB962C8B-B14F-4D97-AF65-F5344CB8AC3E}">
        <p14:creationId xmlns:p14="http://schemas.microsoft.com/office/powerpoint/2010/main" val="799069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endParaRPr lang="ro-MD" dirty="0"/>
          </a:p>
        </p:txBody>
      </p:sp>
      <p:grpSp>
        <p:nvGrpSpPr>
          <p:cNvPr id="33" name="Group 32"/>
          <p:cNvGrpSpPr/>
          <p:nvPr/>
        </p:nvGrpSpPr>
        <p:grpSpPr>
          <a:xfrm>
            <a:off x="1653987" y="2360673"/>
            <a:ext cx="8901953" cy="640080"/>
            <a:chOff x="1331259" y="2318714"/>
            <a:chExt cx="8901953" cy="640080"/>
          </a:xfrm>
        </p:grpSpPr>
        <p:sp>
          <p:nvSpPr>
            <p:cNvPr id="4" name="Rectangle 3"/>
            <p:cNvSpPr/>
            <p:nvPr/>
          </p:nvSpPr>
          <p:spPr>
            <a:xfrm>
              <a:off x="1331259" y="2318714"/>
              <a:ext cx="8901953" cy="64008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5" name="Pentagon 4"/>
            <p:cNvSpPr/>
            <p:nvPr/>
          </p:nvSpPr>
          <p:spPr>
            <a:xfrm>
              <a:off x="1331259" y="2318714"/>
              <a:ext cx="1398494" cy="640080"/>
            </a:xfrm>
            <a:prstGeom prst="homePlat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6" name="TextBox 5"/>
            <p:cNvSpPr txBox="1"/>
            <p:nvPr/>
          </p:nvSpPr>
          <p:spPr>
            <a:xfrm>
              <a:off x="1734671" y="2454088"/>
              <a:ext cx="336176"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2</a:t>
              </a:r>
              <a:endParaRPr lang="ro-MD"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944906" y="2454088"/>
              <a:ext cx="3617259" cy="369332"/>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Abstract</a:t>
              </a:r>
              <a:endParaRPr lang="ro-MD" dirty="0">
                <a:solidFill>
                  <a:schemeClr val="bg1"/>
                </a:solidFill>
                <a:latin typeface="Arial" panose="020B0604020202020204" pitchFamily="34" charset="0"/>
                <a:cs typeface="Arial" panose="020B0604020202020204" pitchFamily="34" charset="0"/>
              </a:endParaRPr>
            </a:p>
          </p:txBody>
        </p:sp>
      </p:grpSp>
      <p:grpSp>
        <p:nvGrpSpPr>
          <p:cNvPr id="34" name="Group 33"/>
          <p:cNvGrpSpPr/>
          <p:nvPr/>
        </p:nvGrpSpPr>
        <p:grpSpPr>
          <a:xfrm>
            <a:off x="1653987" y="3033606"/>
            <a:ext cx="8901953" cy="640080"/>
            <a:chOff x="1331259" y="3094168"/>
            <a:chExt cx="8901953" cy="640080"/>
          </a:xfrm>
        </p:grpSpPr>
        <p:sp>
          <p:nvSpPr>
            <p:cNvPr id="8" name="Rectangle 7"/>
            <p:cNvSpPr/>
            <p:nvPr/>
          </p:nvSpPr>
          <p:spPr>
            <a:xfrm>
              <a:off x="1331259" y="3094168"/>
              <a:ext cx="8901953" cy="64008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9" name="Pentagon 8"/>
            <p:cNvSpPr/>
            <p:nvPr/>
          </p:nvSpPr>
          <p:spPr>
            <a:xfrm>
              <a:off x="1331259" y="3094168"/>
              <a:ext cx="1398494" cy="640080"/>
            </a:xfrm>
            <a:prstGeom prst="homePlat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10" name="TextBox 9"/>
            <p:cNvSpPr txBox="1"/>
            <p:nvPr/>
          </p:nvSpPr>
          <p:spPr>
            <a:xfrm>
              <a:off x="1734671" y="3229542"/>
              <a:ext cx="336176"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3</a:t>
              </a:r>
              <a:endParaRPr lang="ro-MD" dirty="0">
                <a:solidFill>
                  <a:schemeClr val="bg1"/>
                </a:solidFill>
                <a:latin typeface="Arial" panose="020B0604020202020204" pitchFamily="34" charset="0"/>
                <a:cs typeface="Arial" panose="020B0604020202020204" pitchFamily="34" charset="0"/>
              </a:endParaRPr>
            </a:p>
          </p:txBody>
        </p:sp>
        <p:sp>
          <p:nvSpPr>
            <p:cNvPr id="11" name="TextBox 10"/>
            <p:cNvSpPr txBox="1"/>
            <p:nvPr/>
          </p:nvSpPr>
          <p:spPr>
            <a:xfrm>
              <a:off x="2944906" y="3229542"/>
              <a:ext cx="3617259" cy="369332"/>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Introduction</a:t>
              </a:r>
              <a:endParaRPr lang="ro-MD" dirty="0">
                <a:solidFill>
                  <a:schemeClr val="bg1"/>
                </a:solidFill>
                <a:latin typeface="Arial" panose="020B0604020202020204" pitchFamily="34" charset="0"/>
                <a:cs typeface="Arial" panose="020B0604020202020204" pitchFamily="34" charset="0"/>
              </a:endParaRPr>
            </a:p>
          </p:txBody>
        </p:sp>
      </p:grpSp>
      <p:grpSp>
        <p:nvGrpSpPr>
          <p:cNvPr id="35" name="Group 34"/>
          <p:cNvGrpSpPr/>
          <p:nvPr/>
        </p:nvGrpSpPr>
        <p:grpSpPr>
          <a:xfrm>
            <a:off x="1653987" y="3706539"/>
            <a:ext cx="8901953" cy="640080"/>
            <a:chOff x="1331259" y="3869622"/>
            <a:chExt cx="8901953" cy="640080"/>
          </a:xfrm>
        </p:grpSpPr>
        <p:sp>
          <p:nvSpPr>
            <p:cNvPr id="12" name="Rectangle 11"/>
            <p:cNvSpPr/>
            <p:nvPr/>
          </p:nvSpPr>
          <p:spPr>
            <a:xfrm>
              <a:off x="1331259" y="3869622"/>
              <a:ext cx="8901953" cy="64008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13" name="Pentagon 12"/>
            <p:cNvSpPr/>
            <p:nvPr/>
          </p:nvSpPr>
          <p:spPr>
            <a:xfrm>
              <a:off x="1331259" y="3869622"/>
              <a:ext cx="1398494" cy="640080"/>
            </a:xfrm>
            <a:prstGeom prst="homePlat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14" name="TextBox 13"/>
            <p:cNvSpPr txBox="1"/>
            <p:nvPr/>
          </p:nvSpPr>
          <p:spPr>
            <a:xfrm>
              <a:off x="1734671" y="4004996"/>
              <a:ext cx="336176"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4</a:t>
              </a:r>
              <a:endParaRPr lang="ro-MD"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2944906" y="4004996"/>
              <a:ext cx="3617259"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Requirements</a:t>
              </a:r>
              <a:endParaRPr lang="ro-MD" dirty="0">
                <a:solidFill>
                  <a:schemeClr val="bg1"/>
                </a:solidFill>
                <a:latin typeface="Arial" panose="020B0604020202020204" pitchFamily="34" charset="0"/>
                <a:cs typeface="Arial" panose="020B0604020202020204" pitchFamily="34" charset="0"/>
              </a:endParaRPr>
            </a:p>
          </p:txBody>
        </p:sp>
      </p:grpSp>
      <p:grpSp>
        <p:nvGrpSpPr>
          <p:cNvPr id="36" name="Group 35"/>
          <p:cNvGrpSpPr/>
          <p:nvPr/>
        </p:nvGrpSpPr>
        <p:grpSpPr>
          <a:xfrm>
            <a:off x="1653987" y="4379472"/>
            <a:ext cx="8901953" cy="781705"/>
            <a:chOff x="1331259" y="4645076"/>
            <a:chExt cx="8901953" cy="781705"/>
          </a:xfrm>
        </p:grpSpPr>
        <p:sp>
          <p:nvSpPr>
            <p:cNvPr id="16" name="Rectangle 15"/>
            <p:cNvSpPr/>
            <p:nvPr/>
          </p:nvSpPr>
          <p:spPr>
            <a:xfrm>
              <a:off x="1331259" y="4645076"/>
              <a:ext cx="8901953" cy="64008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17" name="Pentagon 16"/>
            <p:cNvSpPr/>
            <p:nvPr/>
          </p:nvSpPr>
          <p:spPr>
            <a:xfrm>
              <a:off x="1331259" y="4645076"/>
              <a:ext cx="1398494" cy="640080"/>
            </a:xfrm>
            <a:prstGeom prst="homePlat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18" name="TextBox 17"/>
            <p:cNvSpPr txBox="1"/>
            <p:nvPr/>
          </p:nvSpPr>
          <p:spPr>
            <a:xfrm>
              <a:off x="1734671" y="4780450"/>
              <a:ext cx="336176"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5</a:t>
              </a:r>
              <a:endParaRPr lang="ro-MD" dirty="0">
                <a:solidFill>
                  <a:schemeClr val="bg1"/>
                </a:solidFill>
                <a:latin typeface="Arial" panose="020B0604020202020204" pitchFamily="34" charset="0"/>
                <a:cs typeface="Arial" panose="020B0604020202020204" pitchFamily="34" charset="0"/>
              </a:endParaRPr>
            </a:p>
          </p:txBody>
        </p:sp>
        <p:sp>
          <p:nvSpPr>
            <p:cNvPr id="19" name="TextBox 18"/>
            <p:cNvSpPr txBox="1"/>
            <p:nvPr/>
          </p:nvSpPr>
          <p:spPr>
            <a:xfrm>
              <a:off x="2944906" y="4780450"/>
              <a:ext cx="3617259" cy="646331"/>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Use case diagram</a:t>
              </a:r>
              <a:endParaRPr lang="ro-MD" dirty="0">
                <a:solidFill>
                  <a:schemeClr val="bg1"/>
                </a:solidFill>
                <a:latin typeface="Arial" panose="020B0604020202020204" pitchFamily="34" charset="0"/>
                <a:cs typeface="Arial" panose="020B0604020202020204" pitchFamily="34" charset="0"/>
              </a:endParaRPr>
            </a:p>
            <a:p>
              <a:endParaRPr lang="ro-MD" dirty="0">
                <a:solidFill>
                  <a:schemeClr val="bg1"/>
                </a:solidFill>
                <a:latin typeface="Arial" panose="020B0604020202020204" pitchFamily="34" charset="0"/>
                <a:cs typeface="Arial" panose="020B0604020202020204" pitchFamily="34" charset="0"/>
              </a:endParaRPr>
            </a:p>
          </p:txBody>
        </p:sp>
      </p:grpSp>
      <p:grpSp>
        <p:nvGrpSpPr>
          <p:cNvPr id="37" name="Group 36"/>
          <p:cNvGrpSpPr/>
          <p:nvPr/>
        </p:nvGrpSpPr>
        <p:grpSpPr>
          <a:xfrm>
            <a:off x="1653987" y="5052405"/>
            <a:ext cx="8901953" cy="640080"/>
            <a:chOff x="1331259" y="5420530"/>
            <a:chExt cx="8901953" cy="640080"/>
          </a:xfrm>
        </p:grpSpPr>
        <p:sp>
          <p:nvSpPr>
            <p:cNvPr id="20" name="Rectangle 19"/>
            <p:cNvSpPr/>
            <p:nvPr/>
          </p:nvSpPr>
          <p:spPr>
            <a:xfrm>
              <a:off x="1331259" y="5420530"/>
              <a:ext cx="8901953" cy="64008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21" name="Pentagon 20"/>
            <p:cNvSpPr/>
            <p:nvPr/>
          </p:nvSpPr>
          <p:spPr>
            <a:xfrm>
              <a:off x="1331259" y="5420530"/>
              <a:ext cx="1398494" cy="640080"/>
            </a:xfrm>
            <a:prstGeom prst="homePlat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22" name="TextBox 21"/>
            <p:cNvSpPr txBox="1"/>
            <p:nvPr/>
          </p:nvSpPr>
          <p:spPr>
            <a:xfrm>
              <a:off x="1734671" y="5555904"/>
              <a:ext cx="336176"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6</a:t>
              </a:r>
              <a:endParaRPr lang="ro-MD" dirty="0">
                <a:solidFill>
                  <a:schemeClr val="bg1"/>
                </a:solidFill>
                <a:latin typeface="Arial" panose="020B0604020202020204" pitchFamily="34" charset="0"/>
                <a:cs typeface="Arial" panose="020B0604020202020204" pitchFamily="34" charset="0"/>
              </a:endParaRPr>
            </a:p>
          </p:txBody>
        </p:sp>
        <p:sp>
          <p:nvSpPr>
            <p:cNvPr id="23" name="TextBox 22"/>
            <p:cNvSpPr txBox="1"/>
            <p:nvPr/>
          </p:nvSpPr>
          <p:spPr>
            <a:xfrm>
              <a:off x="2944906" y="5555904"/>
              <a:ext cx="3617259" cy="369332"/>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Use case description</a:t>
              </a:r>
              <a:endParaRPr lang="ro-MD" dirty="0">
                <a:solidFill>
                  <a:schemeClr val="bg1"/>
                </a:solidFill>
                <a:latin typeface="Arial" panose="020B0604020202020204" pitchFamily="34" charset="0"/>
                <a:cs typeface="Arial" panose="020B0604020202020204" pitchFamily="34" charset="0"/>
              </a:endParaRPr>
            </a:p>
          </p:txBody>
        </p:sp>
      </p:grpSp>
      <p:grpSp>
        <p:nvGrpSpPr>
          <p:cNvPr id="38" name="Group 37"/>
          <p:cNvGrpSpPr/>
          <p:nvPr/>
        </p:nvGrpSpPr>
        <p:grpSpPr>
          <a:xfrm>
            <a:off x="1653987" y="5725339"/>
            <a:ext cx="8901953" cy="640080"/>
            <a:chOff x="1331259" y="5779127"/>
            <a:chExt cx="8901953" cy="640080"/>
          </a:xfrm>
        </p:grpSpPr>
        <p:sp>
          <p:nvSpPr>
            <p:cNvPr id="24" name="Rectangle 23"/>
            <p:cNvSpPr/>
            <p:nvPr/>
          </p:nvSpPr>
          <p:spPr>
            <a:xfrm>
              <a:off x="1331259" y="5779127"/>
              <a:ext cx="8901953" cy="64008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25" name="Pentagon 24"/>
            <p:cNvSpPr/>
            <p:nvPr/>
          </p:nvSpPr>
          <p:spPr>
            <a:xfrm>
              <a:off x="1331259" y="5779127"/>
              <a:ext cx="1398494" cy="640080"/>
            </a:xfrm>
            <a:prstGeom prst="homePlat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26" name="TextBox 25"/>
            <p:cNvSpPr txBox="1"/>
            <p:nvPr/>
          </p:nvSpPr>
          <p:spPr>
            <a:xfrm>
              <a:off x="1734671" y="5914501"/>
              <a:ext cx="336176"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7</a:t>
              </a:r>
              <a:endParaRPr lang="ro-MD" dirty="0">
                <a:solidFill>
                  <a:schemeClr val="bg1"/>
                </a:solidFill>
                <a:latin typeface="Arial" panose="020B0604020202020204" pitchFamily="34" charset="0"/>
                <a:cs typeface="Arial" panose="020B0604020202020204" pitchFamily="34" charset="0"/>
              </a:endParaRPr>
            </a:p>
          </p:txBody>
        </p:sp>
        <p:sp>
          <p:nvSpPr>
            <p:cNvPr id="27" name="TextBox 26"/>
            <p:cNvSpPr txBox="1"/>
            <p:nvPr/>
          </p:nvSpPr>
          <p:spPr>
            <a:xfrm>
              <a:off x="2944906" y="5914501"/>
              <a:ext cx="3617259" cy="369332"/>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Activity Diagram</a:t>
              </a:r>
              <a:endParaRPr lang="ro-MD" dirty="0">
                <a:solidFill>
                  <a:schemeClr val="bg1"/>
                </a:solidFill>
                <a:latin typeface="Arial" panose="020B0604020202020204" pitchFamily="34" charset="0"/>
                <a:cs typeface="Arial" panose="020B0604020202020204" pitchFamily="34" charset="0"/>
              </a:endParaRPr>
            </a:p>
          </p:txBody>
        </p:sp>
      </p:grpSp>
      <p:grpSp>
        <p:nvGrpSpPr>
          <p:cNvPr id="32" name="Group 31"/>
          <p:cNvGrpSpPr/>
          <p:nvPr/>
        </p:nvGrpSpPr>
        <p:grpSpPr>
          <a:xfrm>
            <a:off x="1653987" y="1687740"/>
            <a:ext cx="8901953" cy="640080"/>
            <a:chOff x="1331259" y="1633952"/>
            <a:chExt cx="8901953" cy="640080"/>
          </a:xfrm>
        </p:grpSpPr>
        <p:sp>
          <p:nvSpPr>
            <p:cNvPr id="28" name="Rectangle 27"/>
            <p:cNvSpPr/>
            <p:nvPr/>
          </p:nvSpPr>
          <p:spPr>
            <a:xfrm>
              <a:off x="1331259" y="1633952"/>
              <a:ext cx="8901953" cy="64008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29" name="Pentagon 28"/>
            <p:cNvSpPr/>
            <p:nvPr/>
          </p:nvSpPr>
          <p:spPr>
            <a:xfrm>
              <a:off x="1331259" y="1633952"/>
              <a:ext cx="1398494" cy="640080"/>
            </a:xfrm>
            <a:prstGeom prst="homePlat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30" name="TextBox 29"/>
            <p:cNvSpPr txBox="1"/>
            <p:nvPr/>
          </p:nvSpPr>
          <p:spPr>
            <a:xfrm>
              <a:off x="1734671" y="1769326"/>
              <a:ext cx="336176"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1</a:t>
              </a:r>
              <a:endParaRPr lang="ro-MD" dirty="0">
                <a:solidFill>
                  <a:schemeClr val="bg1"/>
                </a:solidFill>
                <a:latin typeface="Arial" panose="020B0604020202020204" pitchFamily="34" charset="0"/>
                <a:cs typeface="Arial" panose="020B0604020202020204" pitchFamily="34" charset="0"/>
              </a:endParaRPr>
            </a:p>
          </p:txBody>
        </p:sp>
        <p:sp>
          <p:nvSpPr>
            <p:cNvPr id="31" name="TextBox 30"/>
            <p:cNvSpPr txBox="1"/>
            <p:nvPr/>
          </p:nvSpPr>
          <p:spPr>
            <a:xfrm>
              <a:off x="2944906" y="1769326"/>
              <a:ext cx="3617259" cy="369332"/>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Project Description</a:t>
              </a:r>
              <a:endParaRPr lang="ro-MD"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6533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Technology</a:t>
            </a:r>
            <a:endParaRPr lang="ro-MD" dirty="0"/>
          </a:p>
        </p:txBody>
      </p:sp>
      <p:sp>
        <p:nvSpPr>
          <p:cNvPr id="3" name="Content Placeholder 2"/>
          <p:cNvSpPr>
            <a:spLocks noGrp="1"/>
          </p:cNvSpPr>
          <p:nvPr>
            <p:ph idx="1"/>
          </p:nvPr>
        </p:nvSpPr>
        <p:spPr>
          <a:xfrm>
            <a:off x="1069848" y="2121408"/>
            <a:ext cx="5026152" cy="4050792"/>
          </a:xfrm>
        </p:spPr>
        <p:txBody>
          <a:bodyPr>
            <a:normAutofit lnSpcReduction="10000"/>
          </a:bodyPr>
          <a:lstStyle/>
          <a:p>
            <a:r>
              <a:rPr lang="en-GB" dirty="0"/>
              <a:t>Defining the technology to use is vital, many factors must be considered </a:t>
            </a:r>
            <a:endParaRPr lang="en-US" dirty="0"/>
          </a:p>
          <a:p>
            <a:pPr lvl="0"/>
            <a:r>
              <a:rPr lang="en-GB" dirty="0"/>
              <a:t>GUI </a:t>
            </a:r>
            <a:endParaRPr lang="en-US" dirty="0"/>
          </a:p>
          <a:p>
            <a:pPr lvl="0"/>
            <a:r>
              <a:rPr lang="en-GB" dirty="0"/>
              <a:t>application's functionalities </a:t>
            </a:r>
            <a:endParaRPr lang="en-US" dirty="0"/>
          </a:p>
          <a:p>
            <a:pPr lvl="0"/>
            <a:r>
              <a:rPr lang="en-GB" dirty="0"/>
              <a:t>Deployment</a:t>
            </a:r>
            <a:endParaRPr lang="en-US" dirty="0"/>
          </a:p>
          <a:p>
            <a:pPr lvl="1"/>
            <a:r>
              <a:rPr lang="en-GB" dirty="0"/>
              <a:t>Release control</a:t>
            </a:r>
            <a:endParaRPr lang="en-US" dirty="0"/>
          </a:p>
          <a:p>
            <a:pPr lvl="1"/>
            <a:r>
              <a:rPr lang="en-GB" dirty="0"/>
              <a:t>Installation</a:t>
            </a:r>
            <a:endParaRPr lang="en-US" dirty="0"/>
          </a:p>
          <a:p>
            <a:pPr lvl="1"/>
            <a:r>
              <a:rPr lang="en-GB" dirty="0"/>
              <a:t>Deactivation</a:t>
            </a:r>
            <a:endParaRPr lang="en-US" dirty="0"/>
          </a:p>
          <a:p>
            <a:pPr lvl="1"/>
            <a:r>
              <a:rPr lang="en-GB" dirty="0"/>
              <a:t>Uninstallation</a:t>
            </a:r>
            <a:endParaRPr lang="en-US" dirty="0"/>
          </a:p>
          <a:p>
            <a:pPr lvl="1"/>
            <a:r>
              <a:rPr lang="en-GB" dirty="0"/>
              <a:t>Update</a:t>
            </a:r>
            <a:endParaRPr lang="en-US" dirty="0"/>
          </a:p>
          <a:p>
            <a:pPr lvl="1"/>
            <a:r>
              <a:rPr lang="en-GB" dirty="0"/>
              <a:t>Version tracking</a:t>
            </a:r>
            <a:endParaRPr lang="en-US" dirty="0"/>
          </a:p>
          <a:p>
            <a:pPr lvl="0"/>
            <a:r>
              <a:rPr lang="en-GB" dirty="0"/>
              <a:t>Supporting of OOP design patterns</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5973445" y="2385949"/>
            <a:ext cx="5731510" cy="3521710"/>
          </a:xfrm>
          <a:prstGeom prst="rect">
            <a:avLst/>
          </a:prstGeom>
        </p:spPr>
      </p:pic>
    </p:spTree>
    <p:extLst>
      <p:ext uri="{BB962C8B-B14F-4D97-AF65-F5344CB8AC3E}">
        <p14:creationId xmlns:p14="http://schemas.microsoft.com/office/powerpoint/2010/main" val="2646033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GUI</a:t>
            </a:r>
            <a:endParaRPr lang="ro-MD" dirty="0"/>
          </a:p>
        </p:txBody>
      </p:sp>
      <p:sp>
        <p:nvSpPr>
          <p:cNvPr id="3" name="Content Placeholder 2"/>
          <p:cNvSpPr>
            <a:spLocks noGrp="1"/>
          </p:cNvSpPr>
          <p:nvPr>
            <p:ph idx="1"/>
          </p:nvPr>
        </p:nvSpPr>
        <p:spPr>
          <a:xfrm>
            <a:off x="1069848" y="2121408"/>
            <a:ext cx="3818036" cy="4050792"/>
          </a:xfrm>
        </p:spPr>
        <p:txBody>
          <a:bodyPr/>
          <a:lstStyle/>
          <a:p>
            <a:pPr lvl="0"/>
            <a:r>
              <a:rPr lang="en-GB" dirty="0"/>
              <a:t>GUI is an abbreviation for Graphical User Interface.</a:t>
            </a:r>
            <a:endParaRPr lang="en-US" dirty="0"/>
          </a:p>
          <a:p>
            <a:pPr lvl="0"/>
            <a:r>
              <a:rPr lang="en-GB" dirty="0"/>
              <a:t>GUI is an interface that allows user to communicate with programs through graphical icons with some visual effects. </a:t>
            </a:r>
            <a:endParaRPr lang="en-US" dirty="0"/>
          </a:p>
          <a:p>
            <a:pPr lvl="0"/>
            <a:r>
              <a:rPr lang="en-GB" dirty="0"/>
              <a:t>GUI is helpful in getting rid of those text-based interfaces used to perform various tasks.</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6099048" y="150876"/>
            <a:ext cx="4657725" cy="194310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5187142" y="2244436"/>
            <a:ext cx="6904123" cy="4481685"/>
          </a:xfrm>
          <a:prstGeom prst="rect">
            <a:avLst/>
          </a:prstGeom>
        </p:spPr>
      </p:pic>
    </p:spTree>
    <p:extLst>
      <p:ext uri="{BB962C8B-B14F-4D97-AF65-F5344CB8AC3E}">
        <p14:creationId xmlns:p14="http://schemas.microsoft.com/office/powerpoint/2010/main" val="599440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CLASSES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885" y="658004"/>
            <a:ext cx="4874363" cy="5900737"/>
          </a:xfrm>
          <a:prstGeom prst="rect">
            <a:avLst/>
          </a:prstGeom>
        </p:spPr>
      </p:pic>
      <p:sp>
        <p:nvSpPr>
          <p:cNvPr id="6" name="TextBox 5"/>
          <p:cNvSpPr txBox="1"/>
          <p:nvPr/>
        </p:nvSpPr>
        <p:spPr>
          <a:xfrm>
            <a:off x="1069848" y="2483888"/>
            <a:ext cx="4871031" cy="3046988"/>
          </a:xfrm>
          <a:prstGeom prst="rect">
            <a:avLst/>
          </a:prstGeom>
          <a:noFill/>
        </p:spPr>
        <p:txBody>
          <a:bodyPr wrap="square" rtlCol="0">
            <a:spAutoFit/>
          </a:bodyPr>
          <a:lstStyle/>
          <a:p>
            <a:r>
              <a:rPr lang="en-US" sz="2400" dirty="0"/>
              <a:t>Model classes those are representing the blueprints of objects, the one class is a single entity which mean single object has its own fields and methods, the class below is a Lecturer class, so Lecturer object can be instantiated based on it. </a:t>
            </a:r>
          </a:p>
        </p:txBody>
      </p:sp>
    </p:spTree>
    <p:extLst>
      <p:ext uri="{BB962C8B-B14F-4D97-AF65-F5344CB8AC3E}">
        <p14:creationId xmlns:p14="http://schemas.microsoft.com/office/powerpoint/2010/main" val="3836248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dirty="0"/>
              <a:t>Sequance diagramms</a:t>
            </a:r>
          </a:p>
        </p:txBody>
      </p:sp>
      <p:sp>
        <p:nvSpPr>
          <p:cNvPr id="3" name="Content Placeholder 2"/>
          <p:cNvSpPr>
            <a:spLocks noGrp="1"/>
          </p:cNvSpPr>
          <p:nvPr>
            <p:ph idx="1"/>
          </p:nvPr>
        </p:nvSpPr>
        <p:spPr/>
        <p:txBody>
          <a:bodyPr/>
          <a:lstStyle/>
          <a:p>
            <a:r>
              <a:rPr lang="lv-LV" dirty="0"/>
              <a:t>Interaction diagram</a:t>
            </a:r>
          </a:p>
          <a:p>
            <a:r>
              <a:rPr lang="lv-LV" dirty="0"/>
              <a:t>Time sequance </a:t>
            </a:r>
          </a:p>
          <a:p>
            <a:r>
              <a:rPr lang="lv-LV" dirty="0"/>
              <a:t>Lifelines</a:t>
            </a:r>
          </a:p>
          <a:p>
            <a:endParaRPr lang="lv-LV" dirty="0"/>
          </a:p>
        </p:txBody>
      </p:sp>
      <p:pic>
        <p:nvPicPr>
          <p:cNvPr id="5" name="Picture 4"/>
          <p:cNvPicPr>
            <a:picLocks noChangeAspect="1"/>
          </p:cNvPicPr>
          <p:nvPr/>
        </p:nvPicPr>
        <p:blipFill>
          <a:blip r:embed="rId2"/>
          <a:stretch>
            <a:fillRect/>
          </a:stretch>
        </p:blipFill>
        <p:spPr>
          <a:xfrm>
            <a:off x="4117445" y="1690688"/>
            <a:ext cx="7953375" cy="4772025"/>
          </a:xfrm>
          <a:prstGeom prst="rect">
            <a:avLst/>
          </a:prstGeom>
        </p:spPr>
      </p:pic>
    </p:spTree>
    <p:extLst>
      <p:ext uri="{BB962C8B-B14F-4D97-AF65-F5344CB8AC3E}">
        <p14:creationId xmlns:p14="http://schemas.microsoft.com/office/powerpoint/2010/main" val="4032337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 CLASSES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47215" y="484632"/>
            <a:ext cx="2785657" cy="6148227"/>
          </a:xfrm>
        </p:spPr>
      </p:pic>
      <p:sp>
        <p:nvSpPr>
          <p:cNvPr id="5" name="TextBox 4"/>
          <p:cNvSpPr txBox="1"/>
          <p:nvPr/>
        </p:nvSpPr>
        <p:spPr>
          <a:xfrm>
            <a:off x="1069848" y="2501872"/>
            <a:ext cx="5026152" cy="3416320"/>
          </a:xfrm>
          <a:prstGeom prst="rect">
            <a:avLst/>
          </a:prstGeom>
          <a:noFill/>
        </p:spPr>
        <p:txBody>
          <a:bodyPr wrap="square" rtlCol="0">
            <a:spAutoFit/>
          </a:bodyPr>
          <a:lstStyle/>
          <a:p>
            <a:r>
              <a:rPr lang="en-US" sz="2400" dirty="0"/>
              <a:t>Controller classes are those classes interconnecting the model classes to view classes, so they play a mediator role between GUI and actual models, the class below is an </a:t>
            </a:r>
            <a:r>
              <a:rPr lang="en-US" sz="2400" dirty="0" err="1"/>
              <a:t>AddLecturerController</a:t>
            </a:r>
            <a:r>
              <a:rPr lang="en-US" sz="2400" dirty="0"/>
              <a:t>, it is using a lecturer class as a filed with one-to-many relationship, so array list has been used. </a:t>
            </a:r>
          </a:p>
        </p:txBody>
      </p:sp>
    </p:spTree>
    <p:extLst>
      <p:ext uri="{BB962C8B-B14F-4D97-AF65-F5344CB8AC3E}">
        <p14:creationId xmlns:p14="http://schemas.microsoft.com/office/powerpoint/2010/main" val="262096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IMPLIMENTATION</a:t>
            </a:r>
          </a:p>
        </p:txBody>
      </p:sp>
      <p:sp>
        <p:nvSpPr>
          <p:cNvPr id="3" name="Subtitle 2"/>
          <p:cNvSpPr>
            <a:spLocks noGrp="1"/>
          </p:cNvSpPr>
          <p:nvPr>
            <p:ph idx="1"/>
          </p:nvPr>
        </p:nvSpPr>
        <p:spPr/>
        <p:txBody>
          <a:bodyPr>
            <a:normAutofit/>
          </a:bodyPr>
          <a:lstStyle/>
          <a:p>
            <a:r>
              <a:rPr lang="en-US" sz="2400" dirty="0"/>
              <a:t>Implementation phase was made based on the VIA case requirements, use case description and System Development Life Cycle.</a:t>
            </a:r>
          </a:p>
          <a:p>
            <a:r>
              <a:rPr lang="en-US" sz="2400" dirty="0"/>
              <a:t>For connecting the Java FX with the Java code some additional classes have been made and tested. </a:t>
            </a:r>
          </a:p>
          <a:p>
            <a:r>
              <a:rPr lang="en-US" sz="2400" dirty="0"/>
              <a:t>After getting a functional code, some modifications were done in the class diagrams in order to fit the code.</a:t>
            </a:r>
          </a:p>
          <a:p>
            <a:r>
              <a:rPr lang="en-US" sz="2400" dirty="0"/>
              <a:t>The system is using binary files in order to store information. </a:t>
            </a:r>
          </a:p>
        </p:txBody>
      </p:sp>
    </p:spTree>
    <p:extLst>
      <p:ext uri="{BB962C8B-B14F-4D97-AF65-F5344CB8AC3E}">
        <p14:creationId xmlns:p14="http://schemas.microsoft.com/office/powerpoint/2010/main" val="2952014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a:t>
            </a:r>
            <a:endParaRPr lang="ro-MD" dirty="0"/>
          </a:p>
        </p:txBody>
      </p:sp>
      <p:sp>
        <p:nvSpPr>
          <p:cNvPr id="3" name="Content Placeholder 2"/>
          <p:cNvSpPr>
            <a:spLocks noGrp="1"/>
          </p:cNvSpPr>
          <p:nvPr>
            <p:ph idx="1"/>
          </p:nvPr>
        </p:nvSpPr>
        <p:spPr>
          <a:xfrm>
            <a:off x="1619241" y="2121408"/>
            <a:ext cx="2471374" cy="405661"/>
          </a:xfrm>
        </p:spPr>
        <p:txBody>
          <a:bodyPr>
            <a:noAutofit/>
          </a:bodyPr>
          <a:lstStyle/>
          <a:p>
            <a:r>
              <a:rPr lang="en-US" b="1" dirty="0"/>
              <a:t>Approach used:</a:t>
            </a: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589216" y="2863648"/>
            <a:ext cx="4531424" cy="1130704"/>
          </a:xfrm>
          <a:prstGeom prst="rect">
            <a:avLst/>
          </a:prstGeom>
        </p:spPr>
      </p:pic>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5403273" y="283382"/>
            <a:ext cx="6424237" cy="6433301"/>
          </a:xfrm>
          <a:prstGeom prst="rect">
            <a:avLst/>
          </a:prstGeom>
        </p:spPr>
      </p:pic>
    </p:spTree>
    <p:extLst>
      <p:ext uri="{BB962C8B-B14F-4D97-AF65-F5344CB8AC3E}">
        <p14:creationId xmlns:p14="http://schemas.microsoft.com/office/powerpoint/2010/main" val="2684896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SWOT analysis IMPACT ON THE WORK ACTIVITIES</a:t>
            </a:r>
            <a:endParaRPr lang="ro-MD"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4385" y="2093976"/>
            <a:ext cx="7403229" cy="4564491"/>
          </a:xfrm>
          <a:prstGeom prst="rect">
            <a:avLst/>
          </a:prstGeom>
        </p:spPr>
      </p:pic>
    </p:spTree>
    <p:extLst>
      <p:ext uri="{BB962C8B-B14F-4D97-AF65-F5344CB8AC3E}">
        <p14:creationId xmlns:p14="http://schemas.microsoft.com/office/powerpoint/2010/main" val="3558117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432271" y="3158836"/>
            <a:ext cx="11546357" cy="4488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p>
        </p:txBody>
      </p:sp>
      <p:sp>
        <p:nvSpPr>
          <p:cNvPr id="2" name="Title 1"/>
          <p:cNvSpPr>
            <a:spLocks noGrp="1"/>
          </p:cNvSpPr>
          <p:nvPr>
            <p:ph type="title"/>
          </p:nvPr>
        </p:nvSpPr>
        <p:spPr/>
        <p:txBody>
          <a:bodyPr>
            <a:normAutofit/>
          </a:bodyPr>
          <a:lstStyle/>
          <a:p>
            <a:r>
              <a:rPr lang="en-US" dirty="0"/>
              <a:t>Belbin results IMPACT ON THE WORK ACTIVITIES</a:t>
            </a:r>
            <a:endParaRPr lang="ro-MD" dirty="0"/>
          </a:p>
        </p:txBody>
      </p:sp>
      <p:sp>
        <p:nvSpPr>
          <p:cNvPr id="3" name="Rectangle 2"/>
          <p:cNvSpPr/>
          <p:nvPr/>
        </p:nvSpPr>
        <p:spPr>
          <a:xfrm>
            <a:off x="432272" y="2310938"/>
            <a:ext cx="1280160" cy="640080"/>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MD" sz="1400" dirty="0">
                <a:solidFill>
                  <a:schemeClr val="tx1"/>
                </a:solidFill>
              </a:rPr>
              <a:t>Implement</a:t>
            </a:r>
            <a:r>
              <a:rPr lang="en-US" sz="1400" dirty="0">
                <a:solidFill>
                  <a:schemeClr val="tx1"/>
                </a:solidFill>
              </a:rPr>
              <a:t>e</a:t>
            </a:r>
            <a:r>
              <a:rPr lang="ro-MD" sz="1400" dirty="0">
                <a:solidFill>
                  <a:schemeClr val="tx1"/>
                </a:solidFill>
              </a:rPr>
              <a:t>r</a:t>
            </a:r>
          </a:p>
        </p:txBody>
      </p:sp>
      <p:sp>
        <p:nvSpPr>
          <p:cNvPr id="5" name="Rectangle 4"/>
          <p:cNvSpPr/>
          <p:nvPr/>
        </p:nvSpPr>
        <p:spPr>
          <a:xfrm>
            <a:off x="1715547" y="2310938"/>
            <a:ext cx="1280160" cy="640080"/>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MD" sz="1400" dirty="0">
                <a:solidFill>
                  <a:schemeClr val="tx1"/>
                </a:solidFill>
              </a:rPr>
              <a:t>Coordinator</a:t>
            </a:r>
          </a:p>
        </p:txBody>
      </p:sp>
      <p:sp>
        <p:nvSpPr>
          <p:cNvPr id="6" name="Rectangle 5"/>
          <p:cNvSpPr/>
          <p:nvPr/>
        </p:nvSpPr>
        <p:spPr>
          <a:xfrm>
            <a:off x="2998822" y="2310938"/>
            <a:ext cx="1280160" cy="640080"/>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MD" sz="1400" dirty="0">
                <a:solidFill>
                  <a:schemeClr val="tx1"/>
                </a:solidFill>
              </a:rPr>
              <a:t>Shaper</a:t>
            </a:r>
          </a:p>
        </p:txBody>
      </p:sp>
      <p:sp>
        <p:nvSpPr>
          <p:cNvPr id="7" name="Rectangle 6"/>
          <p:cNvSpPr/>
          <p:nvPr/>
        </p:nvSpPr>
        <p:spPr>
          <a:xfrm>
            <a:off x="4282097" y="2310938"/>
            <a:ext cx="1280160" cy="640080"/>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MD" sz="1400" dirty="0">
                <a:solidFill>
                  <a:schemeClr val="tx1"/>
                </a:solidFill>
              </a:rPr>
              <a:t>Plant</a:t>
            </a:r>
          </a:p>
        </p:txBody>
      </p:sp>
      <p:sp>
        <p:nvSpPr>
          <p:cNvPr id="8" name="Rectangle 7"/>
          <p:cNvSpPr/>
          <p:nvPr/>
        </p:nvSpPr>
        <p:spPr>
          <a:xfrm>
            <a:off x="5565372" y="2310938"/>
            <a:ext cx="1280160" cy="640080"/>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MD" sz="1400" dirty="0">
                <a:solidFill>
                  <a:schemeClr val="tx1"/>
                </a:solidFill>
              </a:rPr>
              <a:t>Resource Investigator</a:t>
            </a:r>
          </a:p>
        </p:txBody>
      </p:sp>
      <p:sp>
        <p:nvSpPr>
          <p:cNvPr id="9" name="Rectangle 8"/>
          <p:cNvSpPr/>
          <p:nvPr/>
        </p:nvSpPr>
        <p:spPr>
          <a:xfrm>
            <a:off x="6848647" y="2310938"/>
            <a:ext cx="1280160" cy="640080"/>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MD" sz="1400" dirty="0">
                <a:solidFill>
                  <a:schemeClr val="tx1"/>
                </a:solidFill>
              </a:rPr>
              <a:t>Monitor Evaluator</a:t>
            </a:r>
          </a:p>
        </p:txBody>
      </p:sp>
      <p:sp>
        <p:nvSpPr>
          <p:cNvPr id="10" name="Rectangle 9"/>
          <p:cNvSpPr/>
          <p:nvPr/>
        </p:nvSpPr>
        <p:spPr>
          <a:xfrm>
            <a:off x="8131922" y="2310938"/>
            <a:ext cx="1280160" cy="640080"/>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MD" sz="1400" dirty="0">
                <a:solidFill>
                  <a:schemeClr val="tx1"/>
                </a:solidFill>
              </a:rPr>
              <a:t>Team Worker</a:t>
            </a:r>
          </a:p>
        </p:txBody>
      </p:sp>
      <p:sp>
        <p:nvSpPr>
          <p:cNvPr id="11" name="Rectangle 10"/>
          <p:cNvSpPr/>
          <p:nvPr/>
        </p:nvSpPr>
        <p:spPr>
          <a:xfrm>
            <a:off x="9415197" y="2310938"/>
            <a:ext cx="1280160" cy="640080"/>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MD" sz="1400" dirty="0">
                <a:solidFill>
                  <a:schemeClr val="tx1"/>
                </a:solidFill>
              </a:rPr>
              <a:t>Complete Finisher</a:t>
            </a:r>
          </a:p>
        </p:txBody>
      </p:sp>
      <p:sp>
        <p:nvSpPr>
          <p:cNvPr id="12" name="Rectangle 11"/>
          <p:cNvSpPr/>
          <p:nvPr/>
        </p:nvSpPr>
        <p:spPr>
          <a:xfrm>
            <a:off x="10698469" y="2310938"/>
            <a:ext cx="1280160" cy="640080"/>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MD" sz="1400" dirty="0">
                <a:solidFill>
                  <a:schemeClr val="tx1"/>
                </a:solidFill>
              </a:rPr>
              <a:t>Specialist</a:t>
            </a:r>
          </a:p>
        </p:txBody>
      </p:sp>
      <p:sp>
        <p:nvSpPr>
          <p:cNvPr id="13" name="Oval 12"/>
          <p:cNvSpPr/>
          <p:nvPr/>
        </p:nvSpPr>
        <p:spPr>
          <a:xfrm>
            <a:off x="713658" y="3158836"/>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endParaRPr lang="ro-MD" dirty="0"/>
          </a:p>
        </p:txBody>
      </p:sp>
      <p:sp>
        <p:nvSpPr>
          <p:cNvPr id="14" name="Oval 13"/>
          <p:cNvSpPr/>
          <p:nvPr/>
        </p:nvSpPr>
        <p:spPr>
          <a:xfrm>
            <a:off x="713658" y="3815542"/>
            <a:ext cx="717389" cy="44888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endParaRPr lang="ro-MD" dirty="0"/>
          </a:p>
        </p:txBody>
      </p:sp>
      <p:sp>
        <p:nvSpPr>
          <p:cNvPr id="15" name="Oval 14"/>
          <p:cNvSpPr/>
          <p:nvPr/>
        </p:nvSpPr>
        <p:spPr>
          <a:xfrm>
            <a:off x="713658" y="4472248"/>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endParaRPr lang="ro-MD" dirty="0"/>
          </a:p>
        </p:txBody>
      </p:sp>
      <p:sp>
        <p:nvSpPr>
          <p:cNvPr id="16" name="Oval 15"/>
          <p:cNvSpPr/>
          <p:nvPr/>
        </p:nvSpPr>
        <p:spPr>
          <a:xfrm>
            <a:off x="713658" y="5128954"/>
            <a:ext cx="717389" cy="44888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endParaRPr lang="ro-MD" dirty="0"/>
          </a:p>
        </p:txBody>
      </p:sp>
      <p:sp>
        <p:nvSpPr>
          <p:cNvPr id="17" name="Oval 16"/>
          <p:cNvSpPr/>
          <p:nvPr/>
        </p:nvSpPr>
        <p:spPr>
          <a:xfrm>
            <a:off x="1996933" y="3158836"/>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MD" dirty="0"/>
              <a:t>6</a:t>
            </a:r>
          </a:p>
        </p:txBody>
      </p:sp>
      <p:sp>
        <p:nvSpPr>
          <p:cNvPr id="18" name="Oval 17"/>
          <p:cNvSpPr/>
          <p:nvPr/>
        </p:nvSpPr>
        <p:spPr>
          <a:xfrm>
            <a:off x="1996933" y="3815542"/>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endParaRPr lang="ro-MD" dirty="0"/>
          </a:p>
        </p:txBody>
      </p:sp>
      <p:sp>
        <p:nvSpPr>
          <p:cNvPr id="19" name="Oval 18"/>
          <p:cNvSpPr/>
          <p:nvPr/>
        </p:nvSpPr>
        <p:spPr>
          <a:xfrm>
            <a:off x="1996933" y="4472248"/>
            <a:ext cx="717389" cy="44888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endParaRPr lang="ro-MD" dirty="0"/>
          </a:p>
        </p:txBody>
      </p:sp>
      <p:sp>
        <p:nvSpPr>
          <p:cNvPr id="20" name="Oval 19"/>
          <p:cNvSpPr/>
          <p:nvPr/>
        </p:nvSpPr>
        <p:spPr>
          <a:xfrm>
            <a:off x="1996933" y="5128954"/>
            <a:ext cx="717389" cy="44888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endParaRPr lang="ro-MD" dirty="0"/>
          </a:p>
        </p:txBody>
      </p:sp>
      <p:sp>
        <p:nvSpPr>
          <p:cNvPr id="21" name="Oval 20"/>
          <p:cNvSpPr/>
          <p:nvPr/>
        </p:nvSpPr>
        <p:spPr>
          <a:xfrm>
            <a:off x="3280208" y="3158836"/>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endParaRPr lang="ro-MD" dirty="0"/>
          </a:p>
        </p:txBody>
      </p:sp>
      <p:sp>
        <p:nvSpPr>
          <p:cNvPr id="22" name="Oval 21"/>
          <p:cNvSpPr/>
          <p:nvPr/>
        </p:nvSpPr>
        <p:spPr>
          <a:xfrm>
            <a:off x="3280208" y="3815542"/>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endParaRPr lang="ro-MD" dirty="0"/>
          </a:p>
        </p:txBody>
      </p:sp>
      <p:sp>
        <p:nvSpPr>
          <p:cNvPr id="23" name="Oval 22"/>
          <p:cNvSpPr/>
          <p:nvPr/>
        </p:nvSpPr>
        <p:spPr>
          <a:xfrm>
            <a:off x="3280208" y="4472248"/>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endParaRPr lang="ro-MD" dirty="0"/>
          </a:p>
        </p:txBody>
      </p:sp>
      <p:sp>
        <p:nvSpPr>
          <p:cNvPr id="24" name="Oval 23"/>
          <p:cNvSpPr/>
          <p:nvPr/>
        </p:nvSpPr>
        <p:spPr>
          <a:xfrm>
            <a:off x="3280208" y="5128954"/>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endParaRPr lang="ro-MD" dirty="0"/>
          </a:p>
        </p:txBody>
      </p:sp>
      <p:sp>
        <p:nvSpPr>
          <p:cNvPr id="25" name="Oval 24"/>
          <p:cNvSpPr/>
          <p:nvPr/>
        </p:nvSpPr>
        <p:spPr>
          <a:xfrm>
            <a:off x="4563483" y="3158836"/>
            <a:ext cx="717389" cy="44888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6" name="Oval 25"/>
          <p:cNvSpPr/>
          <p:nvPr/>
        </p:nvSpPr>
        <p:spPr>
          <a:xfrm>
            <a:off x="4563483" y="3815542"/>
            <a:ext cx="717389" cy="44888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endParaRPr lang="ro-MD" dirty="0"/>
          </a:p>
        </p:txBody>
      </p:sp>
      <p:sp>
        <p:nvSpPr>
          <p:cNvPr id="27" name="Oval 26"/>
          <p:cNvSpPr/>
          <p:nvPr/>
        </p:nvSpPr>
        <p:spPr>
          <a:xfrm>
            <a:off x="4563483" y="4472248"/>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ro-MD" dirty="0"/>
          </a:p>
        </p:txBody>
      </p:sp>
      <p:sp>
        <p:nvSpPr>
          <p:cNvPr id="28" name="Oval 27"/>
          <p:cNvSpPr/>
          <p:nvPr/>
        </p:nvSpPr>
        <p:spPr>
          <a:xfrm>
            <a:off x="4563483" y="5128954"/>
            <a:ext cx="717389" cy="44888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endParaRPr lang="ro-MD" dirty="0"/>
          </a:p>
        </p:txBody>
      </p:sp>
      <p:sp>
        <p:nvSpPr>
          <p:cNvPr id="29" name="Oval 28"/>
          <p:cNvSpPr/>
          <p:nvPr/>
        </p:nvSpPr>
        <p:spPr>
          <a:xfrm>
            <a:off x="5846758" y="3158836"/>
            <a:ext cx="717389" cy="44888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9</a:t>
            </a:r>
          </a:p>
        </p:txBody>
      </p:sp>
      <p:sp>
        <p:nvSpPr>
          <p:cNvPr id="30" name="Oval 29"/>
          <p:cNvSpPr/>
          <p:nvPr/>
        </p:nvSpPr>
        <p:spPr>
          <a:xfrm>
            <a:off x="5846758" y="3815542"/>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ro-MD" dirty="0"/>
          </a:p>
        </p:txBody>
      </p:sp>
      <p:sp>
        <p:nvSpPr>
          <p:cNvPr id="31" name="Oval 30"/>
          <p:cNvSpPr/>
          <p:nvPr/>
        </p:nvSpPr>
        <p:spPr>
          <a:xfrm>
            <a:off x="5846758" y="4472248"/>
            <a:ext cx="717389" cy="44888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endParaRPr lang="ro-MD" dirty="0"/>
          </a:p>
        </p:txBody>
      </p:sp>
      <p:sp>
        <p:nvSpPr>
          <p:cNvPr id="32" name="Oval 31"/>
          <p:cNvSpPr/>
          <p:nvPr/>
        </p:nvSpPr>
        <p:spPr>
          <a:xfrm>
            <a:off x="5846758" y="5128954"/>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ro-MD" dirty="0"/>
          </a:p>
        </p:txBody>
      </p:sp>
      <p:sp>
        <p:nvSpPr>
          <p:cNvPr id="33" name="Oval 32"/>
          <p:cNvSpPr/>
          <p:nvPr/>
        </p:nvSpPr>
        <p:spPr>
          <a:xfrm>
            <a:off x="7130033" y="3158836"/>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endParaRPr lang="ro-MD" dirty="0"/>
          </a:p>
        </p:txBody>
      </p:sp>
      <p:sp>
        <p:nvSpPr>
          <p:cNvPr id="34" name="Oval 33"/>
          <p:cNvSpPr/>
          <p:nvPr/>
        </p:nvSpPr>
        <p:spPr>
          <a:xfrm>
            <a:off x="7130033" y="3815542"/>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endParaRPr lang="ro-MD" dirty="0"/>
          </a:p>
        </p:txBody>
      </p:sp>
      <p:sp>
        <p:nvSpPr>
          <p:cNvPr id="35" name="Oval 34"/>
          <p:cNvSpPr/>
          <p:nvPr/>
        </p:nvSpPr>
        <p:spPr>
          <a:xfrm>
            <a:off x="7130033" y="4472248"/>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endParaRPr lang="ro-MD" dirty="0"/>
          </a:p>
        </p:txBody>
      </p:sp>
      <p:sp>
        <p:nvSpPr>
          <p:cNvPr id="36" name="Oval 35"/>
          <p:cNvSpPr/>
          <p:nvPr/>
        </p:nvSpPr>
        <p:spPr>
          <a:xfrm>
            <a:off x="7130033" y="5128954"/>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ro-MD" dirty="0"/>
          </a:p>
        </p:txBody>
      </p:sp>
      <p:sp>
        <p:nvSpPr>
          <p:cNvPr id="37" name="Oval 36"/>
          <p:cNvSpPr/>
          <p:nvPr/>
        </p:nvSpPr>
        <p:spPr>
          <a:xfrm>
            <a:off x="8413308" y="3158836"/>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endParaRPr lang="ro-MD" dirty="0"/>
          </a:p>
        </p:txBody>
      </p:sp>
      <p:sp>
        <p:nvSpPr>
          <p:cNvPr id="38" name="Oval 37"/>
          <p:cNvSpPr/>
          <p:nvPr/>
        </p:nvSpPr>
        <p:spPr>
          <a:xfrm>
            <a:off x="8413308" y="3815542"/>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ro-MD" dirty="0"/>
          </a:p>
        </p:txBody>
      </p:sp>
      <p:sp>
        <p:nvSpPr>
          <p:cNvPr id="39" name="Oval 38"/>
          <p:cNvSpPr/>
          <p:nvPr/>
        </p:nvSpPr>
        <p:spPr>
          <a:xfrm>
            <a:off x="8413308" y="4472248"/>
            <a:ext cx="717389" cy="44888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endParaRPr lang="ro-MD" dirty="0"/>
          </a:p>
        </p:txBody>
      </p:sp>
      <p:sp>
        <p:nvSpPr>
          <p:cNvPr id="40" name="Oval 39"/>
          <p:cNvSpPr/>
          <p:nvPr/>
        </p:nvSpPr>
        <p:spPr>
          <a:xfrm>
            <a:off x="8413308" y="5128954"/>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endParaRPr lang="ro-MD" dirty="0"/>
          </a:p>
        </p:txBody>
      </p:sp>
      <p:sp>
        <p:nvSpPr>
          <p:cNvPr id="41" name="Oval 40"/>
          <p:cNvSpPr/>
          <p:nvPr/>
        </p:nvSpPr>
        <p:spPr>
          <a:xfrm>
            <a:off x="9696583" y="3158836"/>
            <a:ext cx="717389" cy="44888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endParaRPr lang="ro-MD" dirty="0"/>
          </a:p>
        </p:txBody>
      </p:sp>
      <p:sp>
        <p:nvSpPr>
          <p:cNvPr id="42" name="Oval 41"/>
          <p:cNvSpPr/>
          <p:nvPr/>
        </p:nvSpPr>
        <p:spPr>
          <a:xfrm>
            <a:off x="9696583" y="3815542"/>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endParaRPr lang="ro-MD" dirty="0"/>
          </a:p>
        </p:txBody>
      </p:sp>
      <p:sp>
        <p:nvSpPr>
          <p:cNvPr id="43" name="Oval 42"/>
          <p:cNvSpPr/>
          <p:nvPr/>
        </p:nvSpPr>
        <p:spPr>
          <a:xfrm>
            <a:off x="9696583" y="4472248"/>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ro-MD" dirty="0"/>
          </a:p>
        </p:txBody>
      </p:sp>
      <p:sp>
        <p:nvSpPr>
          <p:cNvPr id="44" name="Oval 43"/>
          <p:cNvSpPr/>
          <p:nvPr/>
        </p:nvSpPr>
        <p:spPr>
          <a:xfrm>
            <a:off x="9696583" y="5128954"/>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endParaRPr lang="ro-MD" dirty="0"/>
          </a:p>
        </p:txBody>
      </p:sp>
      <p:sp>
        <p:nvSpPr>
          <p:cNvPr id="45" name="Oval 44"/>
          <p:cNvSpPr/>
          <p:nvPr/>
        </p:nvSpPr>
        <p:spPr>
          <a:xfrm>
            <a:off x="10979855" y="3158836"/>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endParaRPr lang="ro-MD" dirty="0"/>
          </a:p>
        </p:txBody>
      </p:sp>
      <p:sp>
        <p:nvSpPr>
          <p:cNvPr id="46" name="Oval 45"/>
          <p:cNvSpPr/>
          <p:nvPr/>
        </p:nvSpPr>
        <p:spPr>
          <a:xfrm>
            <a:off x="10979855" y="3815542"/>
            <a:ext cx="717389" cy="44888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endParaRPr lang="ro-MD" dirty="0"/>
          </a:p>
        </p:txBody>
      </p:sp>
      <p:sp>
        <p:nvSpPr>
          <p:cNvPr id="47" name="Oval 46"/>
          <p:cNvSpPr/>
          <p:nvPr/>
        </p:nvSpPr>
        <p:spPr>
          <a:xfrm>
            <a:off x="10979855" y="4472248"/>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endParaRPr lang="ro-MD" dirty="0"/>
          </a:p>
        </p:txBody>
      </p:sp>
      <p:sp>
        <p:nvSpPr>
          <p:cNvPr id="48" name="Oval 47"/>
          <p:cNvSpPr/>
          <p:nvPr/>
        </p:nvSpPr>
        <p:spPr>
          <a:xfrm>
            <a:off x="10979855" y="5128954"/>
            <a:ext cx="717389" cy="4488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endParaRPr lang="ro-MD" dirty="0"/>
          </a:p>
        </p:txBody>
      </p:sp>
      <p:sp>
        <p:nvSpPr>
          <p:cNvPr id="50" name="Rectangle 49"/>
          <p:cNvSpPr/>
          <p:nvPr/>
        </p:nvSpPr>
        <p:spPr>
          <a:xfrm>
            <a:off x="432271" y="3815542"/>
            <a:ext cx="11546357" cy="448888"/>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p>
        </p:txBody>
      </p:sp>
      <p:sp>
        <p:nvSpPr>
          <p:cNvPr id="51" name="Rectangle 50"/>
          <p:cNvSpPr/>
          <p:nvPr/>
        </p:nvSpPr>
        <p:spPr>
          <a:xfrm>
            <a:off x="432271" y="4472248"/>
            <a:ext cx="11546357" cy="448888"/>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p>
        </p:txBody>
      </p:sp>
      <p:sp>
        <p:nvSpPr>
          <p:cNvPr id="52" name="Rectangle 51"/>
          <p:cNvSpPr/>
          <p:nvPr/>
        </p:nvSpPr>
        <p:spPr>
          <a:xfrm>
            <a:off x="432271" y="5128954"/>
            <a:ext cx="11546357" cy="44888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p>
        </p:txBody>
      </p:sp>
      <p:cxnSp>
        <p:nvCxnSpPr>
          <p:cNvPr id="54" name="Straight Connector 53"/>
          <p:cNvCxnSpPr/>
          <p:nvPr/>
        </p:nvCxnSpPr>
        <p:spPr>
          <a:xfrm>
            <a:off x="713658" y="6153204"/>
            <a:ext cx="717389"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381411" y="5968538"/>
            <a:ext cx="1112648" cy="369332"/>
          </a:xfrm>
          <a:prstGeom prst="rect">
            <a:avLst/>
          </a:prstGeom>
          <a:noFill/>
        </p:spPr>
        <p:txBody>
          <a:bodyPr wrap="square" rtlCol="0">
            <a:spAutoFit/>
          </a:bodyPr>
          <a:lstStyle/>
          <a:p>
            <a:r>
              <a:rPr lang="en-US" dirty="0"/>
              <a:t>Liviu</a:t>
            </a:r>
            <a:endParaRPr lang="ro-MD" dirty="0"/>
          </a:p>
        </p:txBody>
      </p:sp>
      <p:cxnSp>
        <p:nvCxnSpPr>
          <p:cNvPr id="56" name="Straight Connector 55"/>
          <p:cNvCxnSpPr/>
          <p:nvPr/>
        </p:nvCxnSpPr>
        <p:spPr>
          <a:xfrm>
            <a:off x="2444423" y="6153204"/>
            <a:ext cx="717389" cy="0"/>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112176" y="5968538"/>
            <a:ext cx="1112648" cy="369332"/>
          </a:xfrm>
          <a:prstGeom prst="rect">
            <a:avLst/>
          </a:prstGeom>
          <a:noFill/>
        </p:spPr>
        <p:txBody>
          <a:bodyPr wrap="square" rtlCol="0">
            <a:spAutoFit/>
          </a:bodyPr>
          <a:lstStyle/>
          <a:p>
            <a:r>
              <a:rPr lang="en-US" dirty="0" err="1"/>
              <a:t>Taha</a:t>
            </a:r>
            <a:endParaRPr lang="ro-MD" dirty="0"/>
          </a:p>
        </p:txBody>
      </p:sp>
      <p:cxnSp>
        <p:nvCxnSpPr>
          <p:cNvPr id="58" name="Straight Connector 57"/>
          <p:cNvCxnSpPr/>
          <p:nvPr/>
        </p:nvCxnSpPr>
        <p:spPr>
          <a:xfrm>
            <a:off x="4175188" y="6153204"/>
            <a:ext cx="717389" cy="0"/>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842941" y="5968538"/>
            <a:ext cx="1112648" cy="369332"/>
          </a:xfrm>
          <a:prstGeom prst="rect">
            <a:avLst/>
          </a:prstGeom>
          <a:noFill/>
        </p:spPr>
        <p:txBody>
          <a:bodyPr wrap="square" rtlCol="0">
            <a:spAutoFit/>
          </a:bodyPr>
          <a:lstStyle/>
          <a:p>
            <a:r>
              <a:rPr lang="en-US" dirty="0" err="1"/>
              <a:t>Oskars</a:t>
            </a:r>
            <a:endParaRPr lang="ro-MD" dirty="0"/>
          </a:p>
        </p:txBody>
      </p:sp>
      <p:cxnSp>
        <p:nvCxnSpPr>
          <p:cNvPr id="60" name="Straight Connector 59"/>
          <p:cNvCxnSpPr/>
          <p:nvPr/>
        </p:nvCxnSpPr>
        <p:spPr>
          <a:xfrm>
            <a:off x="5905953" y="6153204"/>
            <a:ext cx="717389" cy="0"/>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573709" y="5968538"/>
            <a:ext cx="1112648" cy="369332"/>
          </a:xfrm>
          <a:prstGeom prst="rect">
            <a:avLst/>
          </a:prstGeom>
          <a:noFill/>
        </p:spPr>
        <p:txBody>
          <a:bodyPr wrap="square" rtlCol="0">
            <a:spAutoFit/>
          </a:bodyPr>
          <a:lstStyle/>
          <a:p>
            <a:r>
              <a:rPr lang="en-US" dirty="0" err="1"/>
              <a:t>Dragos</a:t>
            </a:r>
            <a:endParaRPr lang="ro-MD" dirty="0"/>
          </a:p>
        </p:txBody>
      </p:sp>
    </p:spTree>
    <p:extLst>
      <p:ext uri="{BB962C8B-B14F-4D97-AF65-F5344CB8AC3E}">
        <p14:creationId xmlns:p14="http://schemas.microsoft.com/office/powerpoint/2010/main" val="2226461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Project Future</a:t>
            </a:r>
            <a:endParaRPr lang="ro-MD"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4207820"/>
              </p:ext>
            </p:extLst>
          </p:nvPr>
        </p:nvGraphicFramePr>
        <p:xfrm>
          <a:off x="-2707104" y="1788391"/>
          <a:ext cx="11560637" cy="4737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p:cNvPicPr>
            <a:picLocks noChangeAspect="1"/>
          </p:cNvPicPr>
          <p:nvPr/>
        </p:nvPicPr>
        <p:blipFill>
          <a:blip r:embed="rId7"/>
          <a:stretch>
            <a:fillRect/>
          </a:stretch>
        </p:blipFill>
        <p:spPr>
          <a:xfrm>
            <a:off x="6783185" y="2483081"/>
            <a:ext cx="5021580" cy="3347720"/>
          </a:xfrm>
          <a:prstGeom prst="rect">
            <a:avLst/>
          </a:prstGeom>
        </p:spPr>
      </p:pic>
    </p:spTree>
    <p:extLst>
      <p:ext uri="{BB962C8B-B14F-4D97-AF65-F5344CB8AC3E}">
        <p14:creationId xmlns:p14="http://schemas.microsoft.com/office/powerpoint/2010/main" val="3048669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endParaRPr lang="ro-MD" dirty="0"/>
          </a:p>
        </p:txBody>
      </p:sp>
      <p:grpSp>
        <p:nvGrpSpPr>
          <p:cNvPr id="33" name="Group 32"/>
          <p:cNvGrpSpPr/>
          <p:nvPr/>
        </p:nvGrpSpPr>
        <p:grpSpPr>
          <a:xfrm>
            <a:off x="1653987" y="2360673"/>
            <a:ext cx="8901953" cy="640080"/>
            <a:chOff x="1331259" y="2318714"/>
            <a:chExt cx="8901953" cy="640080"/>
          </a:xfrm>
        </p:grpSpPr>
        <p:sp>
          <p:nvSpPr>
            <p:cNvPr id="4" name="Rectangle 3"/>
            <p:cNvSpPr/>
            <p:nvPr/>
          </p:nvSpPr>
          <p:spPr>
            <a:xfrm>
              <a:off x="1331259" y="2318714"/>
              <a:ext cx="8901953" cy="64008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5" name="Pentagon 4"/>
            <p:cNvSpPr/>
            <p:nvPr/>
          </p:nvSpPr>
          <p:spPr>
            <a:xfrm>
              <a:off x="1331259" y="2318714"/>
              <a:ext cx="1398494" cy="640080"/>
            </a:xfrm>
            <a:prstGeom prst="homePlat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6" name="TextBox 5"/>
            <p:cNvSpPr txBox="1"/>
            <p:nvPr/>
          </p:nvSpPr>
          <p:spPr>
            <a:xfrm>
              <a:off x="1734671" y="2454088"/>
              <a:ext cx="336176"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9</a:t>
              </a:r>
              <a:endParaRPr lang="ro-MD"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944906" y="2454088"/>
              <a:ext cx="3617259" cy="369332"/>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System Architect</a:t>
              </a:r>
              <a:endParaRPr lang="ro-MD" dirty="0">
                <a:solidFill>
                  <a:schemeClr val="bg1"/>
                </a:solidFill>
                <a:latin typeface="Arial" panose="020B0604020202020204" pitchFamily="34" charset="0"/>
                <a:cs typeface="Arial" panose="020B0604020202020204" pitchFamily="34" charset="0"/>
              </a:endParaRPr>
            </a:p>
          </p:txBody>
        </p:sp>
      </p:grpSp>
      <p:grpSp>
        <p:nvGrpSpPr>
          <p:cNvPr id="34" name="Group 33"/>
          <p:cNvGrpSpPr/>
          <p:nvPr/>
        </p:nvGrpSpPr>
        <p:grpSpPr>
          <a:xfrm>
            <a:off x="1653987" y="3033606"/>
            <a:ext cx="8901953" cy="640080"/>
            <a:chOff x="1331259" y="3094168"/>
            <a:chExt cx="8901953" cy="640080"/>
          </a:xfrm>
        </p:grpSpPr>
        <p:sp>
          <p:nvSpPr>
            <p:cNvPr id="8" name="Rectangle 7"/>
            <p:cNvSpPr/>
            <p:nvPr/>
          </p:nvSpPr>
          <p:spPr>
            <a:xfrm>
              <a:off x="1331259" y="3094168"/>
              <a:ext cx="8901953" cy="64008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9" name="Pentagon 8"/>
            <p:cNvSpPr/>
            <p:nvPr/>
          </p:nvSpPr>
          <p:spPr>
            <a:xfrm>
              <a:off x="1331259" y="3094168"/>
              <a:ext cx="1398494" cy="640080"/>
            </a:xfrm>
            <a:prstGeom prst="homePlat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10" name="TextBox 9"/>
            <p:cNvSpPr txBox="1"/>
            <p:nvPr/>
          </p:nvSpPr>
          <p:spPr>
            <a:xfrm>
              <a:off x="1734670" y="3229542"/>
              <a:ext cx="453045"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10</a:t>
              </a:r>
              <a:endParaRPr lang="ro-MD" dirty="0">
                <a:solidFill>
                  <a:schemeClr val="bg1"/>
                </a:solidFill>
                <a:latin typeface="Arial" panose="020B0604020202020204" pitchFamily="34" charset="0"/>
                <a:cs typeface="Arial" panose="020B0604020202020204" pitchFamily="34" charset="0"/>
              </a:endParaRPr>
            </a:p>
          </p:txBody>
        </p:sp>
        <p:sp>
          <p:nvSpPr>
            <p:cNvPr id="11" name="TextBox 10"/>
            <p:cNvSpPr txBox="1"/>
            <p:nvPr/>
          </p:nvSpPr>
          <p:spPr>
            <a:xfrm>
              <a:off x="2944906" y="3229542"/>
              <a:ext cx="3617259" cy="369332"/>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Technologies</a:t>
              </a:r>
              <a:endParaRPr lang="ro-MD" dirty="0">
                <a:solidFill>
                  <a:schemeClr val="bg1"/>
                </a:solidFill>
                <a:latin typeface="Arial" panose="020B0604020202020204" pitchFamily="34" charset="0"/>
                <a:cs typeface="Arial" panose="020B0604020202020204" pitchFamily="34" charset="0"/>
              </a:endParaRPr>
            </a:p>
          </p:txBody>
        </p:sp>
      </p:grpSp>
      <p:grpSp>
        <p:nvGrpSpPr>
          <p:cNvPr id="35" name="Group 34"/>
          <p:cNvGrpSpPr/>
          <p:nvPr/>
        </p:nvGrpSpPr>
        <p:grpSpPr>
          <a:xfrm>
            <a:off x="1653987" y="3706539"/>
            <a:ext cx="8901953" cy="640080"/>
            <a:chOff x="1331259" y="3869622"/>
            <a:chExt cx="8901953" cy="640080"/>
          </a:xfrm>
        </p:grpSpPr>
        <p:sp>
          <p:nvSpPr>
            <p:cNvPr id="12" name="Rectangle 11"/>
            <p:cNvSpPr/>
            <p:nvPr/>
          </p:nvSpPr>
          <p:spPr>
            <a:xfrm>
              <a:off x="1331259" y="3869622"/>
              <a:ext cx="8901953" cy="64008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13" name="Pentagon 12"/>
            <p:cNvSpPr/>
            <p:nvPr/>
          </p:nvSpPr>
          <p:spPr>
            <a:xfrm>
              <a:off x="1331259" y="3869622"/>
              <a:ext cx="1398494" cy="640080"/>
            </a:xfrm>
            <a:prstGeom prst="homePlat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14" name="TextBox 13"/>
            <p:cNvSpPr txBox="1"/>
            <p:nvPr/>
          </p:nvSpPr>
          <p:spPr>
            <a:xfrm>
              <a:off x="1734671" y="4004996"/>
              <a:ext cx="453044"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11</a:t>
              </a:r>
              <a:endParaRPr lang="ro-MD"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2944906" y="4004996"/>
              <a:ext cx="3617259"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GUI</a:t>
              </a:r>
              <a:endParaRPr lang="ro-MD" dirty="0">
                <a:solidFill>
                  <a:schemeClr val="bg1"/>
                </a:solidFill>
                <a:latin typeface="Arial" panose="020B0604020202020204" pitchFamily="34" charset="0"/>
                <a:cs typeface="Arial" panose="020B0604020202020204" pitchFamily="34" charset="0"/>
              </a:endParaRPr>
            </a:p>
          </p:txBody>
        </p:sp>
      </p:grpSp>
      <p:grpSp>
        <p:nvGrpSpPr>
          <p:cNvPr id="36" name="Group 35"/>
          <p:cNvGrpSpPr/>
          <p:nvPr/>
        </p:nvGrpSpPr>
        <p:grpSpPr>
          <a:xfrm>
            <a:off x="1653987" y="4379472"/>
            <a:ext cx="8901953" cy="640080"/>
            <a:chOff x="1331259" y="4645076"/>
            <a:chExt cx="8901953" cy="640080"/>
          </a:xfrm>
        </p:grpSpPr>
        <p:sp>
          <p:nvSpPr>
            <p:cNvPr id="16" name="Rectangle 15"/>
            <p:cNvSpPr/>
            <p:nvPr/>
          </p:nvSpPr>
          <p:spPr>
            <a:xfrm>
              <a:off x="1331259" y="4645076"/>
              <a:ext cx="8901953" cy="64008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17" name="Pentagon 16"/>
            <p:cNvSpPr/>
            <p:nvPr/>
          </p:nvSpPr>
          <p:spPr>
            <a:xfrm>
              <a:off x="1331259" y="4645076"/>
              <a:ext cx="1398494" cy="640080"/>
            </a:xfrm>
            <a:prstGeom prst="homePlat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18" name="TextBox 17"/>
            <p:cNvSpPr txBox="1"/>
            <p:nvPr/>
          </p:nvSpPr>
          <p:spPr>
            <a:xfrm>
              <a:off x="1734671" y="4780450"/>
              <a:ext cx="453044"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12</a:t>
              </a:r>
              <a:endParaRPr lang="ro-MD" dirty="0">
                <a:solidFill>
                  <a:schemeClr val="bg1"/>
                </a:solidFill>
                <a:latin typeface="Arial" panose="020B0604020202020204" pitchFamily="34" charset="0"/>
                <a:cs typeface="Arial" panose="020B0604020202020204" pitchFamily="34" charset="0"/>
              </a:endParaRPr>
            </a:p>
          </p:txBody>
        </p:sp>
        <p:sp>
          <p:nvSpPr>
            <p:cNvPr id="19" name="TextBox 18"/>
            <p:cNvSpPr txBox="1"/>
            <p:nvPr/>
          </p:nvSpPr>
          <p:spPr>
            <a:xfrm>
              <a:off x="2944906" y="4780450"/>
              <a:ext cx="3617259" cy="369332"/>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Model Classes</a:t>
              </a:r>
              <a:endParaRPr lang="ro-MD" dirty="0">
                <a:solidFill>
                  <a:schemeClr val="bg1"/>
                </a:solidFill>
                <a:latin typeface="Arial" panose="020B0604020202020204" pitchFamily="34" charset="0"/>
                <a:cs typeface="Arial" panose="020B0604020202020204" pitchFamily="34" charset="0"/>
              </a:endParaRPr>
            </a:p>
          </p:txBody>
        </p:sp>
      </p:grpSp>
      <p:grpSp>
        <p:nvGrpSpPr>
          <p:cNvPr id="37" name="Group 36"/>
          <p:cNvGrpSpPr/>
          <p:nvPr/>
        </p:nvGrpSpPr>
        <p:grpSpPr>
          <a:xfrm>
            <a:off x="1653987" y="5052405"/>
            <a:ext cx="8901953" cy="640080"/>
            <a:chOff x="1331259" y="5420530"/>
            <a:chExt cx="8901953" cy="640080"/>
          </a:xfrm>
        </p:grpSpPr>
        <p:sp>
          <p:nvSpPr>
            <p:cNvPr id="20" name="Rectangle 19"/>
            <p:cNvSpPr/>
            <p:nvPr/>
          </p:nvSpPr>
          <p:spPr>
            <a:xfrm>
              <a:off x="1331259" y="5420530"/>
              <a:ext cx="8901953" cy="64008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21" name="Pentagon 20"/>
            <p:cNvSpPr/>
            <p:nvPr/>
          </p:nvSpPr>
          <p:spPr>
            <a:xfrm>
              <a:off x="1331259" y="5420530"/>
              <a:ext cx="1398494" cy="640080"/>
            </a:xfrm>
            <a:prstGeom prst="homePlat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22" name="TextBox 21"/>
            <p:cNvSpPr txBox="1"/>
            <p:nvPr/>
          </p:nvSpPr>
          <p:spPr>
            <a:xfrm>
              <a:off x="1734671" y="5555904"/>
              <a:ext cx="453044"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13</a:t>
              </a:r>
              <a:endParaRPr lang="ro-MD" dirty="0">
                <a:solidFill>
                  <a:schemeClr val="bg1"/>
                </a:solidFill>
                <a:latin typeface="Arial" panose="020B0604020202020204" pitchFamily="34" charset="0"/>
                <a:cs typeface="Arial" panose="020B0604020202020204" pitchFamily="34" charset="0"/>
              </a:endParaRPr>
            </a:p>
          </p:txBody>
        </p:sp>
        <p:sp>
          <p:nvSpPr>
            <p:cNvPr id="23" name="TextBox 22"/>
            <p:cNvSpPr txBox="1"/>
            <p:nvPr/>
          </p:nvSpPr>
          <p:spPr>
            <a:xfrm>
              <a:off x="2944906" y="5555904"/>
              <a:ext cx="3617259" cy="369332"/>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Sequence Diagram</a:t>
              </a:r>
              <a:endParaRPr lang="ro-MD" dirty="0">
                <a:solidFill>
                  <a:schemeClr val="bg1"/>
                </a:solidFill>
                <a:latin typeface="Arial" panose="020B0604020202020204" pitchFamily="34" charset="0"/>
                <a:cs typeface="Arial" panose="020B0604020202020204" pitchFamily="34" charset="0"/>
              </a:endParaRPr>
            </a:p>
          </p:txBody>
        </p:sp>
      </p:grpSp>
      <p:grpSp>
        <p:nvGrpSpPr>
          <p:cNvPr id="38" name="Group 37"/>
          <p:cNvGrpSpPr/>
          <p:nvPr/>
        </p:nvGrpSpPr>
        <p:grpSpPr>
          <a:xfrm>
            <a:off x="1653987" y="5725339"/>
            <a:ext cx="8901953" cy="640080"/>
            <a:chOff x="1331259" y="5779127"/>
            <a:chExt cx="8901953" cy="640080"/>
          </a:xfrm>
        </p:grpSpPr>
        <p:sp>
          <p:nvSpPr>
            <p:cNvPr id="24" name="Rectangle 23"/>
            <p:cNvSpPr/>
            <p:nvPr/>
          </p:nvSpPr>
          <p:spPr>
            <a:xfrm>
              <a:off x="1331259" y="5779127"/>
              <a:ext cx="8901953" cy="64008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25" name="Pentagon 24"/>
            <p:cNvSpPr/>
            <p:nvPr/>
          </p:nvSpPr>
          <p:spPr>
            <a:xfrm>
              <a:off x="1331259" y="5779127"/>
              <a:ext cx="1398494" cy="640080"/>
            </a:xfrm>
            <a:prstGeom prst="homePlat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26" name="TextBox 25"/>
            <p:cNvSpPr txBox="1"/>
            <p:nvPr/>
          </p:nvSpPr>
          <p:spPr>
            <a:xfrm>
              <a:off x="1734671" y="5914501"/>
              <a:ext cx="453044"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14</a:t>
              </a:r>
              <a:endParaRPr lang="ro-MD" dirty="0">
                <a:solidFill>
                  <a:schemeClr val="bg1"/>
                </a:solidFill>
                <a:latin typeface="Arial" panose="020B0604020202020204" pitchFamily="34" charset="0"/>
                <a:cs typeface="Arial" panose="020B0604020202020204" pitchFamily="34" charset="0"/>
              </a:endParaRPr>
            </a:p>
          </p:txBody>
        </p:sp>
        <p:sp>
          <p:nvSpPr>
            <p:cNvPr id="27" name="TextBox 26"/>
            <p:cNvSpPr txBox="1"/>
            <p:nvPr/>
          </p:nvSpPr>
          <p:spPr>
            <a:xfrm>
              <a:off x="2944906" y="5914501"/>
              <a:ext cx="3617259" cy="369332"/>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Controller Classes</a:t>
              </a:r>
              <a:endParaRPr lang="ro-MD" dirty="0">
                <a:solidFill>
                  <a:schemeClr val="bg1"/>
                </a:solidFill>
                <a:latin typeface="Arial" panose="020B0604020202020204" pitchFamily="34" charset="0"/>
                <a:cs typeface="Arial" panose="020B0604020202020204" pitchFamily="34" charset="0"/>
              </a:endParaRPr>
            </a:p>
          </p:txBody>
        </p:sp>
      </p:grpSp>
      <p:grpSp>
        <p:nvGrpSpPr>
          <p:cNvPr id="32" name="Group 31"/>
          <p:cNvGrpSpPr/>
          <p:nvPr/>
        </p:nvGrpSpPr>
        <p:grpSpPr>
          <a:xfrm>
            <a:off x="1653987" y="1687740"/>
            <a:ext cx="8901953" cy="640080"/>
            <a:chOff x="1331259" y="1633952"/>
            <a:chExt cx="8901953" cy="640080"/>
          </a:xfrm>
        </p:grpSpPr>
        <p:sp>
          <p:nvSpPr>
            <p:cNvPr id="28" name="Rectangle 27"/>
            <p:cNvSpPr/>
            <p:nvPr/>
          </p:nvSpPr>
          <p:spPr>
            <a:xfrm>
              <a:off x="1331259" y="1633952"/>
              <a:ext cx="8901953" cy="64008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29" name="Pentagon 28"/>
            <p:cNvSpPr/>
            <p:nvPr/>
          </p:nvSpPr>
          <p:spPr>
            <a:xfrm>
              <a:off x="1331259" y="1633952"/>
              <a:ext cx="1398494" cy="640080"/>
            </a:xfrm>
            <a:prstGeom prst="homePlat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30" name="TextBox 29"/>
            <p:cNvSpPr txBox="1"/>
            <p:nvPr/>
          </p:nvSpPr>
          <p:spPr>
            <a:xfrm>
              <a:off x="1734671" y="1769326"/>
              <a:ext cx="336176"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8</a:t>
              </a:r>
              <a:endParaRPr lang="ro-MD" dirty="0">
                <a:solidFill>
                  <a:schemeClr val="bg1"/>
                </a:solidFill>
                <a:latin typeface="Arial" panose="020B0604020202020204" pitchFamily="34" charset="0"/>
                <a:cs typeface="Arial" panose="020B0604020202020204" pitchFamily="34" charset="0"/>
              </a:endParaRPr>
            </a:p>
          </p:txBody>
        </p:sp>
        <p:sp>
          <p:nvSpPr>
            <p:cNvPr id="31" name="TextBox 30"/>
            <p:cNvSpPr txBox="1"/>
            <p:nvPr/>
          </p:nvSpPr>
          <p:spPr>
            <a:xfrm>
              <a:off x="2944906" y="1769326"/>
              <a:ext cx="3617259" cy="369332"/>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Class Diagram</a:t>
              </a:r>
              <a:endParaRPr lang="ro-MD"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942548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AND DISCUSSION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5802" y="1733001"/>
            <a:ext cx="7080395" cy="4966844"/>
          </a:xfrm>
        </p:spPr>
      </p:pic>
    </p:spTree>
    <p:extLst>
      <p:ext uri="{BB962C8B-B14F-4D97-AF65-F5344CB8AC3E}">
        <p14:creationId xmlns:p14="http://schemas.microsoft.com/office/powerpoint/2010/main" val="2533622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dirty="0"/>
              <a:t>Conclusion</a:t>
            </a:r>
          </a:p>
        </p:txBody>
      </p:sp>
      <p:sp>
        <p:nvSpPr>
          <p:cNvPr id="4" name="Rectangle 3"/>
          <p:cNvSpPr/>
          <p:nvPr/>
        </p:nvSpPr>
        <p:spPr>
          <a:xfrm>
            <a:off x="1354974" y="2377443"/>
            <a:ext cx="4114800" cy="29427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p>
        </p:txBody>
      </p:sp>
      <p:sp>
        <p:nvSpPr>
          <p:cNvPr id="5" name="Rectangle 4"/>
          <p:cNvSpPr/>
          <p:nvPr/>
        </p:nvSpPr>
        <p:spPr>
          <a:xfrm>
            <a:off x="1354974" y="2360818"/>
            <a:ext cx="4114800" cy="6525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FUNCTIONAL REQUIREMENTS</a:t>
            </a:r>
            <a:endParaRPr lang="ro-MD" dirty="0"/>
          </a:p>
        </p:txBody>
      </p:sp>
      <p:pic>
        <p:nvPicPr>
          <p:cNvPr id="6" name="Picture 2" descr="Imagini pentru CHECK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4580" y="3108963"/>
            <a:ext cx="2115589" cy="211558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991003" y="2377443"/>
            <a:ext cx="4114800" cy="29427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p>
        </p:txBody>
      </p:sp>
      <p:sp>
        <p:nvSpPr>
          <p:cNvPr id="11" name="Rectangle 10"/>
          <p:cNvSpPr/>
          <p:nvPr/>
        </p:nvSpPr>
        <p:spPr>
          <a:xfrm>
            <a:off x="6991003" y="2360818"/>
            <a:ext cx="4114800" cy="6525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NON-FUNCTIONAL REQUIREMENTS</a:t>
            </a:r>
            <a:endParaRPr lang="ro-MD" dirty="0"/>
          </a:p>
        </p:txBody>
      </p:sp>
      <p:pic>
        <p:nvPicPr>
          <p:cNvPr id="12" name="Picture 2" descr="Imagini pentru CHECK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90609" y="3108963"/>
            <a:ext cx="2115589" cy="2115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850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dirty="0"/>
              <a:t>References</a:t>
            </a:r>
          </a:p>
        </p:txBody>
      </p:sp>
      <p:sp>
        <p:nvSpPr>
          <p:cNvPr id="3" name="Content Placeholder 2"/>
          <p:cNvSpPr>
            <a:spLocks noGrp="1"/>
          </p:cNvSpPr>
          <p:nvPr>
            <p:ph idx="1"/>
          </p:nvPr>
        </p:nvSpPr>
        <p:spPr/>
        <p:txBody>
          <a:bodyPr/>
          <a:lstStyle/>
          <a:p>
            <a:r>
              <a:rPr lang="lv-LV" dirty="0"/>
              <a:t>Java Platform SE 7 . 2017. Java Platform SE 7</a:t>
            </a:r>
          </a:p>
          <a:p>
            <a:r>
              <a:rPr lang="en-US" dirty="0"/>
              <a:t>Project Management for IT-Related Projects</a:t>
            </a:r>
            <a:endParaRPr lang="lv-LV" dirty="0"/>
          </a:p>
          <a:p>
            <a:r>
              <a:rPr lang="en-US" dirty="0"/>
              <a:t>Gaddis, T., 2015. Starting Out with Java: Early Objects. 5th ed.</a:t>
            </a:r>
            <a:endParaRPr lang="lv-LV" dirty="0"/>
          </a:p>
          <a:p>
            <a:r>
              <a:rPr lang="en-US" dirty="0"/>
              <a:t>Stack Overflow - Where Developers Learn, Share, &amp; Build Careers. 2017.</a:t>
            </a:r>
            <a:endParaRPr lang="lv-LV" dirty="0"/>
          </a:p>
        </p:txBody>
      </p:sp>
    </p:spTree>
    <p:extLst>
      <p:ext uri="{BB962C8B-B14F-4D97-AF65-F5344CB8AC3E}">
        <p14:creationId xmlns:p14="http://schemas.microsoft.com/office/powerpoint/2010/main" val="720057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endParaRPr lang="ro-MD" dirty="0"/>
          </a:p>
        </p:txBody>
      </p:sp>
      <p:sp>
        <p:nvSpPr>
          <p:cNvPr id="3" name="Content Placeholder 2"/>
          <p:cNvSpPr>
            <a:spLocks noGrp="1"/>
          </p:cNvSpPr>
          <p:nvPr>
            <p:ph idx="1"/>
          </p:nvPr>
        </p:nvSpPr>
        <p:spPr>
          <a:xfrm>
            <a:off x="1069848" y="2121408"/>
            <a:ext cx="10058400" cy="3176733"/>
          </a:xfrm>
        </p:spPr>
        <p:txBody>
          <a:bodyPr anchor="ctr">
            <a:normAutofit/>
          </a:bodyPr>
          <a:lstStyle/>
          <a:p>
            <a:pPr marL="0" indent="0">
              <a:lnSpc>
                <a:spcPct val="100000"/>
              </a:lnSpc>
              <a:buNone/>
            </a:pPr>
            <a:r>
              <a:rPr lang="ro-MD" sz="4400" b="1" dirty="0">
                <a:solidFill>
                  <a:srgbClr val="0070C0"/>
                </a:solidFill>
              </a:rPr>
              <a:t>System</a:t>
            </a:r>
            <a:r>
              <a:rPr lang="ro-MD" sz="4400" b="1" dirty="0"/>
              <a:t>.</a:t>
            </a:r>
            <a:r>
              <a:rPr lang="ro-MD" sz="4400" b="1" i="1" dirty="0">
                <a:solidFill>
                  <a:srgbClr val="00B0F0"/>
                </a:solidFill>
              </a:rPr>
              <a:t>out</a:t>
            </a:r>
            <a:r>
              <a:rPr lang="ro-MD" sz="4400" b="1" i="1" dirty="0"/>
              <a:t>.</a:t>
            </a:r>
            <a:r>
              <a:rPr lang="ro-MD" sz="4400" b="1" i="1" dirty="0">
                <a:solidFill>
                  <a:srgbClr val="92D050"/>
                </a:solidFill>
              </a:rPr>
              <a:t>println</a:t>
            </a:r>
            <a:r>
              <a:rPr lang="en-US" sz="4400" b="1" i="1" dirty="0"/>
              <a:t>(</a:t>
            </a:r>
            <a:r>
              <a:rPr lang="en-US" sz="4400" b="1" i="1" dirty="0">
                <a:solidFill>
                  <a:srgbClr val="00B050"/>
                </a:solidFill>
              </a:rPr>
              <a:t>“THANK YOU!”</a:t>
            </a:r>
            <a:r>
              <a:rPr lang="en-US" sz="4400" b="1" i="1" dirty="0"/>
              <a:t>);</a:t>
            </a:r>
          </a:p>
          <a:p>
            <a:pPr marL="0" indent="0">
              <a:lnSpc>
                <a:spcPct val="100000"/>
              </a:lnSpc>
              <a:buNone/>
            </a:pPr>
            <a:endParaRPr lang="en-US" sz="4400" b="1" i="1" dirty="0"/>
          </a:p>
          <a:p>
            <a:pPr marL="0" indent="0">
              <a:lnSpc>
                <a:spcPct val="100000"/>
              </a:lnSpc>
              <a:buNone/>
            </a:pPr>
            <a:r>
              <a:rPr lang="ro-MD" sz="4400" b="1" dirty="0">
                <a:solidFill>
                  <a:srgbClr val="0070C0"/>
                </a:solidFill>
              </a:rPr>
              <a:t>System</a:t>
            </a:r>
            <a:r>
              <a:rPr lang="ro-MD" sz="4400" b="1" dirty="0"/>
              <a:t>.</a:t>
            </a:r>
            <a:r>
              <a:rPr lang="ro-MD" sz="4400" b="1" i="1" dirty="0">
                <a:solidFill>
                  <a:srgbClr val="00B0F0"/>
                </a:solidFill>
              </a:rPr>
              <a:t>out</a:t>
            </a:r>
            <a:r>
              <a:rPr lang="ro-MD" sz="4400" b="1" i="1" dirty="0"/>
              <a:t>.</a:t>
            </a:r>
            <a:r>
              <a:rPr lang="ro-MD" sz="4400" b="1" i="1" dirty="0">
                <a:solidFill>
                  <a:srgbClr val="92D050"/>
                </a:solidFill>
              </a:rPr>
              <a:t>println</a:t>
            </a:r>
            <a:r>
              <a:rPr lang="en-US" sz="4400" b="1" i="1" dirty="0"/>
              <a:t>(</a:t>
            </a:r>
            <a:r>
              <a:rPr lang="en-US" sz="4400" b="1" i="1" dirty="0">
                <a:solidFill>
                  <a:srgbClr val="00B050"/>
                </a:solidFill>
              </a:rPr>
              <a:t>“Questions?”</a:t>
            </a:r>
            <a:r>
              <a:rPr lang="en-US" sz="4400" b="1" i="1" dirty="0"/>
              <a:t>);</a:t>
            </a:r>
            <a:endParaRPr lang="ro-MD" sz="4400" dirty="0">
              <a:solidFill>
                <a:srgbClr val="92D050"/>
              </a:solidFill>
            </a:endParaRPr>
          </a:p>
        </p:txBody>
      </p:sp>
    </p:spTree>
    <p:extLst>
      <p:ext uri="{BB962C8B-B14F-4D97-AF65-F5344CB8AC3E}">
        <p14:creationId xmlns:p14="http://schemas.microsoft.com/office/powerpoint/2010/main" val="3790221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endParaRPr lang="ro-MD" dirty="0"/>
          </a:p>
        </p:txBody>
      </p:sp>
      <p:grpSp>
        <p:nvGrpSpPr>
          <p:cNvPr id="33" name="Group 32"/>
          <p:cNvGrpSpPr/>
          <p:nvPr/>
        </p:nvGrpSpPr>
        <p:grpSpPr>
          <a:xfrm>
            <a:off x="1653987" y="2360673"/>
            <a:ext cx="8901953" cy="640080"/>
            <a:chOff x="1331259" y="2318714"/>
            <a:chExt cx="8901953" cy="640080"/>
          </a:xfrm>
        </p:grpSpPr>
        <p:sp>
          <p:nvSpPr>
            <p:cNvPr id="4" name="Rectangle 3"/>
            <p:cNvSpPr/>
            <p:nvPr/>
          </p:nvSpPr>
          <p:spPr>
            <a:xfrm>
              <a:off x="1331259" y="2318714"/>
              <a:ext cx="8901953" cy="64008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5" name="Pentagon 4"/>
            <p:cNvSpPr/>
            <p:nvPr/>
          </p:nvSpPr>
          <p:spPr>
            <a:xfrm>
              <a:off x="1331259" y="2318714"/>
              <a:ext cx="1398494" cy="640080"/>
            </a:xfrm>
            <a:prstGeom prst="homePlat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6" name="TextBox 5"/>
            <p:cNvSpPr txBox="1"/>
            <p:nvPr/>
          </p:nvSpPr>
          <p:spPr>
            <a:xfrm>
              <a:off x="1734671" y="2454088"/>
              <a:ext cx="453044"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16</a:t>
              </a:r>
              <a:endParaRPr lang="ro-MD"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944906" y="2454088"/>
              <a:ext cx="3617259" cy="369332"/>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Test</a:t>
              </a:r>
              <a:endParaRPr lang="ro-MD" dirty="0">
                <a:solidFill>
                  <a:schemeClr val="bg1"/>
                </a:solidFill>
                <a:latin typeface="Arial" panose="020B0604020202020204" pitchFamily="34" charset="0"/>
                <a:cs typeface="Arial" panose="020B0604020202020204" pitchFamily="34" charset="0"/>
              </a:endParaRPr>
            </a:p>
          </p:txBody>
        </p:sp>
      </p:grpSp>
      <p:grpSp>
        <p:nvGrpSpPr>
          <p:cNvPr id="34" name="Group 33"/>
          <p:cNvGrpSpPr/>
          <p:nvPr/>
        </p:nvGrpSpPr>
        <p:grpSpPr>
          <a:xfrm>
            <a:off x="1653987" y="3033606"/>
            <a:ext cx="8901953" cy="640080"/>
            <a:chOff x="1331259" y="3094168"/>
            <a:chExt cx="8901953" cy="640080"/>
          </a:xfrm>
        </p:grpSpPr>
        <p:sp>
          <p:nvSpPr>
            <p:cNvPr id="8" name="Rectangle 7"/>
            <p:cNvSpPr/>
            <p:nvPr/>
          </p:nvSpPr>
          <p:spPr>
            <a:xfrm>
              <a:off x="1331259" y="3094168"/>
              <a:ext cx="8901953" cy="64008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9" name="Pentagon 8"/>
            <p:cNvSpPr/>
            <p:nvPr/>
          </p:nvSpPr>
          <p:spPr>
            <a:xfrm>
              <a:off x="1331259" y="3094168"/>
              <a:ext cx="1398494" cy="640080"/>
            </a:xfrm>
            <a:prstGeom prst="homePlat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10" name="TextBox 9"/>
            <p:cNvSpPr txBox="1"/>
            <p:nvPr/>
          </p:nvSpPr>
          <p:spPr>
            <a:xfrm>
              <a:off x="1734670" y="3229542"/>
              <a:ext cx="453045"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17</a:t>
              </a:r>
              <a:endParaRPr lang="ro-MD" dirty="0">
                <a:solidFill>
                  <a:schemeClr val="bg1"/>
                </a:solidFill>
                <a:latin typeface="Arial" panose="020B0604020202020204" pitchFamily="34" charset="0"/>
                <a:cs typeface="Arial" panose="020B0604020202020204" pitchFamily="34" charset="0"/>
              </a:endParaRPr>
            </a:p>
          </p:txBody>
        </p:sp>
        <p:sp>
          <p:nvSpPr>
            <p:cNvPr id="11" name="TextBox 10"/>
            <p:cNvSpPr txBox="1"/>
            <p:nvPr/>
          </p:nvSpPr>
          <p:spPr>
            <a:xfrm>
              <a:off x="2944906" y="3229542"/>
              <a:ext cx="3617259" cy="369332"/>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Results and Discussion</a:t>
              </a:r>
              <a:endParaRPr lang="ro-MD" dirty="0">
                <a:solidFill>
                  <a:schemeClr val="bg1"/>
                </a:solidFill>
                <a:latin typeface="Arial" panose="020B0604020202020204" pitchFamily="34" charset="0"/>
                <a:cs typeface="Arial" panose="020B0604020202020204" pitchFamily="34" charset="0"/>
              </a:endParaRPr>
            </a:p>
          </p:txBody>
        </p:sp>
      </p:grpSp>
      <p:grpSp>
        <p:nvGrpSpPr>
          <p:cNvPr id="35" name="Group 34"/>
          <p:cNvGrpSpPr/>
          <p:nvPr/>
        </p:nvGrpSpPr>
        <p:grpSpPr>
          <a:xfrm>
            <a:off x="1653987" y="3706539"/>
            <a:ext cx="8901953" cy="640080"/>
            <a:chOff x="1331259" y="3869622"/>
            <a:chExt cx="8901953" cy="640080"/>
          </a:xfrm>
        </p:grpSpPr>
        <p:sp>
          <p:nvSpPr>
            <p:cNvPr id="12" name="Rectangle 11"/>
            <p:cNvSpPr/>
            <p:nvPr/>
          </p:nvSpPr>
          <p:spPr>
            <a:xfrm>
              <a:off x="1331259" y="3869622"/>
              <a:ext cx="8901953" cy="64008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13" name="Pentagon 12"/>
            <p:cNvSpPr/>
            <p:nvPr/>
          </p:nvSpPr>
          <p:spPr>
            <a:xfrm>
              <a:off x="1331259" y="3869622"/>
              <a:ext cx="1398494" cy="640080"/>
            </a:xfrm>
            <a:prstGeom prst="homePlat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14" name="TextBox 13"/>
            <p:cNvSpPr txBox="1"/>
            <p:nvPr/>
          </p:nvSpPr>
          <p:spPr>
            <a:xfrm>
              <a:off x="1734671" y="4004996"/>
              <a:ext cx="453044"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18</a:t>
              </a:r>
              <a:endParaRPr lang="ro-MD"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2944906" y="4004996"/>
              <a:ext cx="3617259"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Conclusion</a:t>
              </a:r>
              <a:endParaRPr lang="ro-MD" dirty="0">
                <a:solidFill>
                  <a:schemeClr val="bg1"/>
                </a:solidFill>
                <a:latin typeface="Arial" panose="020B0604020202020204" pitchFamily="34" charset="0"/>
                <a:cs typeface="Arial" panose="020B0604020202020204" pitchFamily="34" charset="0"/>
              </a:endParaRPr>
            </a:p>
          </p:txBody>
        </p:sp>
      </p:grpSp>
      <p:grpSp>
        <p:nvGrpSpPr>
          <p:cNvPr id="36" name="Group 35"/>
          <p:cNvGrpSpPr/>
          <p:nvPr/>
        </p:nvGrpSpPr>
        <p:grpSpPr>
          <a:xfrm>
            <a:off x="1653987" y="4379472"/>
            <a:ext cx="8901953" cy="640080"/>
            <a:chOff x="1331259" y="4645076"/>
            <a:chExt cx="8901953" cy="640080"/>
          </a:xfrm>
        </p:grpSpPr>
        <p:sp>
          <p:nvSpPr>
            <p:cNvPr id="16" name="Rectangle 15"/>
            <p:cNvSpPr/>
            <p:nvPr/>
          </p:nvSpPr>
          <p:spPr>
            <a:xfrm>
              <a:off x="1331259" y="4645076"/>
              <a:ext cx="8901953" cy="64008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17" name="Pentagon 16"/>
            <p:cNvSpPr/>
            <p:nvPr/>
          </p:nvSpPr>
          <p:spPr>
            <a:xfrm>
              <a:off x="1331259" y="4645076"/>
              <a:ext cx="1398494" cy="640080"/>
            </a:xfrm>
            <a:prstGeom prst="homePlat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18" name="TextBox 17"/>
            <p:cNvSpPr txBox="1"/>
            <p:nvPr/>
          </p:nvSpPr>
          <p:spPr>
            <a:xfrm>
              <a:off x="1734671" y="4780450"/>
              <a:ext cx="453044"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19</a:t>
              </a:r>
              <a:endParaRPr lang="ro-MD" dirty="0">
                <a:solidFill>
                  <a:schemeClr val="bg1"/>
                </a:solidFill>
                <a:latin typeface="Arial" panose="020B0604020202020204" pitchFamily="34" charset="0"/>
                <a:cs typeface="Arial" panose="020B0604020202020204" pitchFamily="34" charset="0"/>
              </a:endParaRPr>
            </a:p>
          </p:txBody>
        </p:sp>
        <p:sp>
          <p:nvSpPr>
            <p:cNvPr id="19" name="TextBox 18"/>
            <p:cNvSpPr txBox="1"/>
            <p:nvPr/>
          </p:nvSpPr>
          <p:spPr>
            <a:xfrm>
              <a:off x="2944906" y="4780450"/>
              <a:ext cx="3617259" cy="369332"/>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Project Future</a:t>
              </a:r>
              <a:endParaRPr lang="ro-MD" dirty="0">
                <a:solidFill>
                  <a:schemeClr val="bg1"/>
                </a:solidFill>
                <a:latin typeface="Arial" panose="020B0604020202020204" pitchFamily="34" charset="0"/>
                <a:cs typeface="Arial" panose="020B0604020202020204" pitchFamily="34" charset="0"/>
              </a:endParaRPr>
            </a:p>
          </p:txBody>
        </p:sp>
      </p:grpSp>
      <p:grpSp>
        <p:nvGrpSpPr>
          <p:cNvPr id="37" name="Group 36"/>
          <p:cNvGrpSpPr/>
          <p:nvPr/>
        </p:nvGrpSpPr>
        <p:grpSpPr>
          <a:xfrm>
            <a:off x="1653987" y="5052405"/>
            <a:ext cx="8901953" cy="640080"/>
            <a:chOff x="1331259" y="5420530"/>
            <a:chExt cx="8901953" cy="640080"/>
          </a:xfrm>
        </p:grpSpPr>
        <p:sp>
          <p:nvSpPr>
            <p:cNvPr id="20" name="Rectangle 19"/>
            <p:cNvSpPr/>
            <p:nvPr/>
          </p:nvSpPr>
          <p:spPr>
            <a:xfrm>
              <a:off x="1331259" y="5420530"/>
              <a:ext cx="8901953" cy="64008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21" name="Pentagon 20"/>
            <p:cNvSpPr/>
            <p:nvPr/>
          </p:nvSpPr>
          <p:spPr>
            <a:xfrm>
              <a:off x="1331259" y="5420530"/>
              <a:ext cx="1398494" cy="640080"/>
            </a:xfrm>
            <a:prstGeom prst="homePlat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22" name="TextBox 21"/>
            <p:cNvSpPr txBox="1"/>
            <p:nvPr/>
          </p:nvSpPr>
          <p:spPr>
            <a:xfrm>
              <a:off x="1734671" y="5555904"/>
              <a:ext cx="453044"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20</a:t>
              </a:r>
              <a:endParaRPr lang="ro-MD" dirty="0">
                <a:solidFill>
                  <a:schemeClr val="bg1"/>
                </a:solidFill>
                <a:latin typeface="Arial" panose="020B0604020202020204" pitchFamily="34" charset="0"/>
                <a:cs typeface="Arial" panose="020B0604020202020204" pitchFamily="34" charset="0"/>
              </a:endParaRPr>
            </a:p>
          </p:txBody>
        </p:sp>
        <p:sp>
          <p:nvSpPr>
            <p:cNvPr id="23" name="TextBox 22"/>
            <p:cNvSpPr txBox="1"/>
            <p:nvPr/>
          </p:nvSpPr>
          <p:spPr>
            <a:xfrm>
              <a:off x="2944906" y="5555904"/>
              <a:ext cx="3617259" cy="369332"/>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References</a:t>
              </a:r>
              <a:endParaRPr lang="ro-MD" dirty="0">
                <a:solidFill>
                  <a:schemeClr val="bg1"/>
                </a:solidFill>
                <a:latin typeface="Arial" panose="020B0604020202020204" pitchFamily="34" charset="0"/>
                <a:cs typeface="Arial" panose="020B0604020202020204" pitchFamily="34" charset="0"/>
              </a:endParaRPr>
            </a:p>
          </p:txBody>
        </p:sp>
      </p:grpSp>
      <p:grpSp>
        <p:nvGrpSpPr>
          <p:cNvPr id="38" name="Group 37"/>
          <p:cNvGrpSpPr/>
          <p:nvPr/>
        </p:nvGrpSpPr>
        <p:grpSpPr>
          <a:xfrm>
            <a:off x="1653987" y="5725339"/>
            <a:ext cx="9069431" cy="640080"/>
            <a:chOff x="1331259" y="5779127"/>
            <a:chExt cx="9069431" cy="640080"/>
          </a:xfrm>
        </p:grpSpPr>
        <p:sp>
          <p:nvSpPr>
            <p:cNvPr id="24" name="Rectangle 23"/>
            <p:cNvSpPr/>
            <p:nvPr/>
          </p:nvSpPr>
          <p:spPr>
            <a:xfrm>
              <a:off x="1331259" y="5779127"/>
              <a:ext cx="8901953" cy="64008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25" name="Pentagon 24"/>
            <p:cNvSpPr/>
            <p:nvPr/>
          </p:nvSpPr>
          <p:spPr>
            <a:xfrm>
              <a:off x="1331259" y="5779127"/>
              <a:ext cx="1398494" cy="640080"/>
            </a:xfrm>
            <a:prstGeom prst="homePlat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26" name="TextBox 25"/>
            <p:cNvSpPr txBox="1"/>
            <p:nvPr/>
          </p:nvSpPr>
          <p:spPr>
            <a:xfrm>
              <a:off x="1734671" y="5914501"/>
              <a:ext cx="453044"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21</a:t>
              </a:r>
              <a:endParaRPr lang="ro-MD" dirty="0">
                <a:solidFill>
                  <a:schemeClr val="bg1"/>
                </a:solidFill>
                <a:latin typeface="Arial" panose="020B0604020202020204" pitchFamily="34" charset="0"/>
                <a:cs typeface="Arial" panose="020B0604020202020204" pitchFamily="34" charset="0"/>
              </a:endParaRPr>
            </a:p>
          </p:txBody>
        </p:sp>
        <p:sp>
          <p:nvSpPr>
            <p:cNvPr id="27" name="TextBox 26"/>
            <p:cNvSpPr txBox="1"/>
            <p:nvPr/>
          </p:nvSpPr>
          <p:spPr>
            <a:xfrm>
              <a:off x="2944906" y="5914501"/>
              <a:ext cx="7455784"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SWOT analysis &amp; Belbin result IMPACT ON THE WORK ACTIVITIES</a:t>
              </a:r>
              <a:endParaRPr lang="ro-MD" dirty="0">
                <a:solidFill>
                  <a:schemeClr val="bg1"/>
                </a:solidFill>
                <a:latin typeface="Arial" panose="020B0604020202020204" pitchFamily="34" charset="0"/>
                <a:cs typeface="Arial" panose="020B0604020202020204" pitchFamily="34" charset="0"/>
              </a:endParaRPr>
            </a:p>
          </p:txBody>
        </p:sp>
      </p:grpSp>
      <p:grpSp>
        <p:nvGrpSpPr>
          <p:cNvPr id="32" name="Group 31"/>
          <p:cNvGrpSpPr/>
          <p:nvPr/>
        </p:nvGrpSpPr>
        <p:grpSpPr>
          <a:xfrm>
            <a:off x="1653987" y="1687740"/>
            <a:ext cx="8901953" cy="640080"/>
            <a:chOff x="1331259" y="1633952"/>
            <a:chExt cx="8901953" cy="640080"/>
          </a:xfrm>
        </p:grpSpPr>
        <p:sp>
          <p:nvSpPr>
            <p:cNvPr id="28" name="Rectangle 27"/>
            <p:cNvSpPr/>
            <p:nvPr/>
          </p:nvSpPr>
          <p:spPr>
            <a:xfrm>
              <a:off x="1331259" y="1633952"/>
              <a:ext cx="8901953" cy="64008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29" name="Pentagon 28"/>
            <p:cNvSpPr/>
            <p:nvPr/>
          </p:nvSpPr>
          <p:spPr>
            <a:xfrm>
              <a:off x="1331259" y="1633952"/>
              <a:ext cx="1398494" cy="640080"/>
            </a:xfrm>
            <a:prstGeom prst="homePlat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MD">
                <a:latin typeface="Arial" panose="020B0604020202020204" pitchFamily="34" charset="0"/>
                <a:cs typeface="Arial" panose="020B0604020202020204" pitchFamily="34" charset="0"/>
              </a:endParaRPr>
            </a:p>
          </p:txBody>
        </p:sp>
        <p:sp>
          <p:nvSpPr>
            <p:cNvPr id="30" name="TextBox 29"/>
            <p:cNvSpPr txBox="1"/>
            <p:nvPr/>
          </p:nvSpPr>
          <p:spPr>
            <a:xfrm>
              <a:off x="1734671" y="1769326"/>
              <a:ext cx="453044"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15</a:t>
              </a:r>
              <a:endParaRPr lang="ro-MD" dirty="0">
                <a:solidFill>
                  <a:schemeClr val="bg1"/>
                </a:solidFill>
                <a:latin typeface="Arial" panose="020B0604020202020204" pitchFamily="34" charset="0"/>
                <a:cs typeface="Arial" panose="020B0604020202020204" pitchFamily="34" charset="0"/>
              </a:endParaRPr>
            </a:p>
          </p:txBody>
        </p:sp>
        <p:sp>
          <p:nvSpPr>
            <p:cNvPr id="31" name="TextBox 30"/>
            <p:cNvSpPr txBox="1"/>
            <p:nvPr/>
          </p:nvSpPr>
          <p:spPr>
            <a:xfrm>
              <a:off x="2944906" y="1769326"/>
              <a:ext cx="3617259" cy="369332"/>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Implementation</a:t>
              </a:r>
              <a:endParaRPr lang="ro-MD"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392469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Background description</a:t>
            </a:r>
            <a:endParaRPr lang="ro-MD" dirty="0"/>
          </a:p>
        </p:txBody>
      </p:sp>
      <p:sp>
        <p:nvSpPr>
          <p:cNvPr id="3" name="Content Placeholder 2"/>
          <p:cNvSpPr>
            <a:spLocks noGrp="1"/>
          </p:cNvSpPr>
          <p:nvPr>
            <p:ph idx="1"/>
          </p:nvPr>
        </p:nvSpPr>
        <p:spPr/>
        <p:txBody>
          <a:bodyPr/>
          <a:lstStyle/>
          <a:p>
            <a:r>
              <a:rPr lang="en-US" dirty="0"/>
              <a:t>VIA is a center for spiritual events originally with a base in the Buddhist principles of meditation as an insight with awareness of what happens when it happens. Today events at VIA also include spiritual practices not directly related to any religion like dream interpretations, healing, astrology, reincarnation, karma, alternative health care and similar events.</a:t>
            </a:r>
          </a:p>
          <a:p>
            <a:r>
              <a:rPr lang="en-US" dirty="0"/>
              <a:t>VIA helps organize these events and journeys for people with interest in different categories starting from exploring one’s mind and learning how to deal with inner conflicts. </a:t>
            </a:r>
          </a:p>
          <a:p>
            <a:r>
              <a:rPr lang="en-US" dirty="0"/>
              <a:t>Up until now, they used pen and paper to keep track of their lectures, lecturers and upcoming events. But that system is only viable if the number of lectures and events are low. Otherwise, the system gets overwhelmed and it gets hard to keep track of all of the data and needed resources to keep the organization going. </a:t>
            </a:r>
          </a:p>
        </p:txBody>
      </p:sp>
    </p:spTree>
    <p:extLst>
      <p:ext uri="{BB962C8B-B14F-4D97-AF65-F5344CB8AC3E}">
        <p14:creationId xmlns:p14="http://schemas.microsoft.com/office/powerpoint/2010/main" val="2689607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Definition of purpose</a:t>
            </a:r>
            <a:endParaRPr lang="ro-MD" dirty="0"/>
          </a:p>
        </p:txBody>
      </p:sp>
      <p:pic>
        <p:nvPicPr>
          <p:cNvPr id="1026" name="Picture 2" descr="Imagini pentru purpose"/>
          <p:cNvPicPr>
            <a:picLocks noChangeAspect="1" noChangeArrowheads="1"/>
          </p:cNvPicPr>
          <p:nvPr/>
        </p:nvPicPr>
        <p:blipFill rotWithShape="1">
          <a:blip r:embed="rId2">
            <a:extLst>
              <a:ext uri="{28A0092B-C50C-407E-A947-70E740481C1C}">
                <a14:useLocalDpi xmlns:a14="http://schemas.microsoft.com/office/drawing/2010/main" val="0"/>
              </a:ext>
            </a:extLst>
          </a:blip>
          <a:srcRect l="23181" r="21266"/>
          <a:stretch/>
        </p:blipFill>
        <p:spPr bwMode="auto">
          <a:xfrm>
            <a:off x="5856977" y="2093975"/>
            <a:ext cx="5815069" cy="40782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69848" y="3084425"/>
            <a:ext cx="4087906" cy="2097324"/>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purpose is to reduce the workload  of the VIA event manager. </a:t>
            </a:r>
            <a:endParaRPr lang="ro-MD" dirty="0">
              <a:solidFill>
                <a:schemeClr val="tx1"/>
              </a:solidFill>
            </a:endParaRPr>
          </a:p>
        </p:txBody>
      </p:sp>
    </p:spTree>
    <p:extLst>
      <p:ext uri="{BB962C8B-B14F-4D97-AF65-F5344CB8AC3E}">
        <p14:creationId xmlns:p14="http://schemas.microsoft.com/office/powerpoint/2010/main" val="296575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Problem Statement</a:t>
            </a:r>
            <a:endParaRPr lang="ro-MD" dirty="0"/>
          </a:p>
        </p:txBody>
      </p:sp>
      <p:sp>
        <p:nvSpPr>
          <p:cNvPr id="4" name="Rectangle 3"/>
          <p:cNvSpPr/>
          <p:nvPr/>
        </p:nvSpPr>
        <p:spPr>
          <a:xfrm>
            <a:off x="860612" y="2205319"/>
            <a:ext cx="10475259" cy="1021976"/>
          </a:xfrm>
          <a:prstGeom prst="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rPr>
              <a:t>Currently the company has a lack of possibilities of sorting and searching for finalized events in a time period for the newsletter. It is hard to find non-finalized events to finalize them and search for sponsors for the newsletters. </a:t>
            </a:r>
            <a:endParaRPr lang="ro-MD" dirty="0">
              <a:solidFill>
                <a:schemeClr val="tx1"/>
              </a:solidFill>
            </a:endParaRPr>
          </a:p>
        </p:txBody>
      </p:sp>
      <p:graphicFrame>
        <p:nvGraphicFramePr>
          <p:cNvPr id="5" name="Diagram 4"/>
          <p:cNvGraphicFramePr/>
          <p:nvPr>
            <p:extLst>
              <p:ext uri="{D42A27DB-BD31-4B8C-83A1-F6EECF244321}">
                <p14:modId xmlns:p14="http://schemas.microsoft.com/office/powerpoint/2010/main" val="4054161478"/>
              </p:ext>
            </p:extLst>
          </p:nvPr>
        </p:nvGraphicFramePr>
        <p:xfrm>
          <a:off x="954742" y="3429000"/>
          <a:ext cx="10173506" cy="2716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6591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 schedule</a:t>
            </a:r>
            <a:endParaRPr lang="ro-MD" dirty="0"/>
          </a:p>
        </p:txBody>
      </p:sp>
      <p:pic>
        <p:nvPicPr>
          <p:cNvPr id="3" name="Picture 2"/>
          <p:cNvPicPr>
            <a:picLocks noChangeAspect="1"/>
          </p:cNvPicPr>
          <p:nvPr/>
        </p:nvPicPr>
        <p:blipFill>
          <a:blip r:embed="rId2"/>
          <a:stretch>
            <a:fillRect/>
          </a:stretch>
        </p:blipFill>
        <p:spPr>
          <a:xfrm>
            <a:off x="596900" y="2348168"/>
            <a:ext cx="10998199" cy="2161664"/>
          </a:xfrm>
          <a:prstGeom prst="rect">
            <a:avLst/>
          </a:prstGeom>
        </p:spPr>
      </p:pic>
    </p:spTree>
    <p:extLst>
      <p:ext uri="{BB962C8B-B14F-4D97-AF65-F5344CB8AC3E}">
        <p14:creationId xmlns:p14="http://schemas.microsoft.com/office/powerpoint/2010/main" val="4139544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Abstract</a:t>
            </a:r>
            <a:endParaRPr lang="ro-MD" dirty="0"/>
          </a:p>
        </p:txBody>
      </p:sp>
      <p:sp>
        <p:nvSpPr>
          <p:cNvPr id="3" name="Content Placeholder 2"/>
          <p:cNvSpPr>
            <a:spLocks noGrp="1"/>
          </p:cNvSpPr>
          <p:nvPr>
            <p:ph idx="1"/>
          </p:nvPr>
        </p:nvSpPr>
        <p:spPr>
          <a:xfrm>
            <a:off x="1069848" y="1778924"/>
            <a:ext cx="10058400" cy="4488872"/>
          </a:xfrm>
        </p:spPr>
        <p:txBody>
          <a:bodyPr>
            <a:normAutofit lnSpcReduction="10000"/>
          </a:bodyPr>
          <a:lstStyle/>
          <a:p>
            <a:pPr marL="0" indent="0">
              <a:buNone/>
            </a:pPr>
            <a:r>
              <a:rPr lang="en-US" dirty="0"/>
              <a:t>	The main objective of the project is to develop an event handler(event management) system for </a:t>
            </a:r>
            <a:r>
              <a:rPr lang="en-US" dirty="0" err="1"/>
              <a:t>Vipassanā</a:t>
            </a:r>
            <a:r>
              <a:rPr lang="en-US" dirty="0"/>
              <a:t> ‐ Insight Awareness (VIA), in order to help the company to solve their current problems related to management of the events and their members.</a:t>
            </a:r>
          </a:p>
          <a:p>
            <a:pPr marL="0" indent="0">
              <a:buNone/>
            </a:pPr>
            <a:r>
              <a:rPr lang="en-US" dirty="0"/>
              <a:t>	In order to satisfy the customer needs and to develop an end use product, it is needed to divide the project into objectives that should be reached, that are:</a:t>
            </a:r>
          </a:p>
          <a:p>
            <a:r>
              <a:rPr lang="en-US" dirty="0"/>
              <a:t> based on interview we identified the main requirements of the customer;</a:t>
            </a:r>
          </a:p>
          <a:p>
            <a:r>
              <a:rPr lang="en-US" dirty="0"/>
              <a:t> design the diagrams that are describing the main problems that the system should solve;</a:t>
            </a:r>
          </a:p>
          <a:p>
            <a:r>
              <a:rPr lang="en-US" dirty="0"/>
              <a:t> create the interface of the system that will make the work of event manager easier;</a:t>
            </a:r>
          </a:p>
          <a:p>
            <a:r>
              <a:rPr lang="en-US" dirty="0"/>
              <a:t> develop the system functionality using Java;</a:t>
            </a:r>
          </a:p>
          <a:p>
            <a:pPr marL="0" indent="0">
              <a:buNone/>
            </a:pPr>
            <a:r>
              <a:rPr lang="en-US" dirty="0"/>
              <a:t>	All the information that is related to the events, members, non-members, sponsors and lecturers, is stored using binary files, on the computer on which is running. </a:t>
            </a:r>
          </a:p>
        </p:txBody>
      </p:sp>
    </p:spTree>
    <p:extLst>
      <p:ext uri="{BB962C8B-B14F-4D97-AF65-F5344CB8AC3E}">
        <p14:creationId xmlns:p14="http://schemas.microsoft.com/office/powerpoint/2010/main" val="12302626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3172</TotalTime>
  <Words>1605</Words>
  <Application>Microsoft Office PowerPoint</Application>
  <PresentationFormat>Widescreen</PresentationFormat>
  <Paragraphs>252</Paragraphs>
  <Slides>33</Slides>
  <Notes>13</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Rockwell</vt:lpstr>
      <vt:lpstr>Rockwell Condensed</vt:lpstr>
      <vt:lpstr>Wingdings</vt:lpstr>
      <vt:lpstr>Wood Type</vt:lpstr>
      <vt:lpstr>Project Report</vt:lpstr>
      <vt:lpstr>Table of contents</vt:lpstr>
      <vt:lpstr>Table of contents</vt:lpstr>
      <vt:lpstr>Table of contents</vt:lpstr>
      <vt:lpstr>Background description</vt:lpstr>
      <vt:lpstr>Definition of purpose</vt:lpstr>
      <vt:lpstr>Problem Statement</vt:lpstr>
      <vt:lpstr>Time schedule</vt:lpstr>
      <vt:lpstr>Abstract</vt:lpstr>
      <vt:lpstr>Introduction</vt:lpstr>
      <vt:lpstr>Requirements </vt:lpstr>
      <vt:lpstr>Functional Requirements </vt:lpstr>
      <vt:lpstr>Functional Requirements </vt:lpstr>
      <vt:lpstr>NON - Functional Requirements </vt:lpstr>
      <vt:lpstr>Use case diagram</vt:lpstr>
      <vt:lpstr>Use case description</vt:lpstr>
      <vt:lpstr>Activity diagrams</vt:lpstr>
      <vt:lpstr>CLASS DIAGRAM</vt:lpstr>
      <vt:lpstr>System Architect</vt:lpstr>
      <vt:lpstr>Technology</vt:lpstr>
      <vt:lpstr>GUI</vt:lpstr>
      <vt:lpstr>MODEL CLASSES</vt:lpstr>
      <vt:lpstr>Sequance diagramms</vt:lpstr>
      <vt:lpstr>CONTROLLER CLASSES</vt:lpstr>
      <vt:lpstr>IMPLIMENTATION</vt:lpstr>
      <vt:lpstr>Testing</vt:lpstr>
      <vt:lpstr>SWOT analysis IMPACT ON THE WORK ACTIVITIES</vt:lpstr>
      <vt:lpstr>Belbin results IMPACT ON THE WORK ACTIVITIES</vt:lpstr>
      <vt:lpstr>Project Future</vt:lpstr>
      <vt:lpstr>RESULT AND DISCUSSION</vt:lpstr>
      <vt:lpstr>Conclusion</vt:lpstr>
      <vt:lpstr>References</vt:lpstr>
      <vt:lpstr>Thank you</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description</dc:title>
  <dc:creator>Liviu Pascari</dc:creator>
  <cp:lastModifiedBy>Taha Alzein</cp:lastModifiedBy>
  <cp:revision>39</cp:revision>
  <dcterms:created xsi:type="dcterms:W3CDTF">2017-10-25T08:41:56Z</dcterms:created>
  <dcterms:modified xsi:type="dcterms:W3CDTF">2018-01-25T07:44:00Z</dcterms:modified>
</cp:coreProperties>
</file>